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4" r:id="rId22"/>
    <p:sldId id="277" r:id="rId23"/>
    <p:sldId id="278" r:id="rId24"/>
    <p:sldId id="280" r:id="rId25"/>
    <p:sldId id="279" r:id="rId26"/>
  </p:sldIdLst>
  <p:sldSz cx="9144000" cy="5143500" type="screen16x9"/>
  <p:notesSz cx="9144000" cy="5143500"/>
  <p:embeddedFontLst>
    <p:embeddedFont>
      <p:font typeface="Calibri" panose="020F0502020204030204" pitchFamily="34" charset="0"/>
      <p:regular r:id="rId28"/>
      <p:bold r:id="rId29"/>
      <p:italic r:id="rId30"/>
      <p:boldItalic r:id="rId31"/>
    </p:embeddedFont>
    <p:embeddedFont>
      <p:font typeface="Tahoma" panose="020B0604030504040204" pitchFamily="34" charset="0"/>
      <p:regular r:id="rId32"/>
      <p:bold r:id="rId33"/>
    </p:embeddedFont>
    <p:embeddedFont>
      <p:font typeface="Trebuchet MS" panose="020B0603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820" y="7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9: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0: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0: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1: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8df87c1fd_0_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8df87c1fd_0_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38df87c1fd_0_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38df87c1fd_0_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38df87c1fd_0_13: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38df87c1fd_0_1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38df87c1fd_0_1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38df87c1fd_0_1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38df87c1fd_0_25: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38df87c1fd_0_25: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38db1f57e5_0_41: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238db1f57e5_0_4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38df87c1fd_0_2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38df87c1fd_0_2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97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38db1f57e5_0_1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38db1f57e5_0_1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38db1f57e5_0_18: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38db1f57e5_0_18: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8db1f57e5_0_2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8db1f57e5_0_2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802475" y="1378771"/>
            <a:ext cx="7539049" cy="412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500" b="1" i="0">
                <a:solidFill>
                  <a:srgbClr val="1A1A1A"/>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802475" y="2135748"/>
            <a:ext cx="7539049" cy="180593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02475" y="1378771"/>
            <a:ext cx="7539049" cy="412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500" b="1" i="0">
                <a:solidFill>
                  <a:srgbClr val="1A1A1A"/>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02475" y="1378771"/>
            <a:ext cx="7539049" cy="412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500" b="1" i="0">
                <a:solidFill>
                  <a:srgbClr val="1A1A1A"/>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5"/>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488315"/>
          </a:xfrm>
          <a:custGeom>
            <a:avLst/>
            <a:gdLst/>
            <a:ahLst/>
            <a:cxnLst/>
            <a:rect l="l" t="t" r="r" b="b"/>
            <a:pathLst>
              <a:path w="9144000" h="488315" extrusionOk="0">
                <a:moveTo>
                  <a:pt x="9143999" y="487799"/>
                </a:moveTo>
                <a:lnTo>
                  <a:pt x="0" y="487799"/>
                </a:lnTo>
                <a:lnTo>
                  <a:pt x="0" y="0"/>
                </a:lnTo>
                <a:lnTo>
                  <a:pt x="9143999" y="0"/>
                </a:lnTo>
                <a:lnTo>
                  <a:pt x="9143999" y="487799"/>
                </a:lnTo>
                <a:close/>
              </a:path>
            </a:pathLst>
          </a:custGeom>
          <a:solidFill>
            <a:srgbClr val="E9ED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1"/>
          <p:cNvSpPr/>
          <p:nvPr/>
        </p:nvSpPr>
        <p:spPr>
          <a:xfrm>
            <a:off x="1203295" y="1191255"/>
            <a:ext cx="373380" cy="46355"/>
          </a:xfrm>
          <a:custGeom>
            <a:avLst/>
            <a:gdLst/>
            <a:ahLst/>
            <a:cxnLst/>
            <a:rect l="l" t="t" r="r" b="b"/>
            <a:pathLst>
              <a:path w="373380" h="46355" extrusionOk="0">
                <a:moveTo>
                  <a:pt x="372859" y="45826"/>
                </a:moveTo>
                <a:lnTo>
                  <a:pt x="0" y="45826"/>
                </a:lnTo>
                <a:lnTo>
                  <a:pt x="0" y="0"/>
                </a:lnTo>
                <a:lnTo>
                  <a:pt x="372859" y="0"/>
                </a:lnTo>
                <a:lnTo>
                  <a:pt x="372859" y="45826"/>
                </a:lnTo>
                <a:close/>
              </a:path>
            </a:pathLst>
          </a:custGeom>
          <a:solidFill>
            <a:srgbClr val="EB55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1"/>
          <p:cNvSpPr/>
          <p:nvPr/>
        </p:nvSpPr>
        <p:spPr>
          <a:xfrm>
            <a:off x="830391" y="1191255"/>
            <a:ext cx="376555" cy="46355"/>
          </a:xfrm>
          <a:custGeom>
            <a:avLst/>
            <a:gdLst/>
            <a:ahLst/>
            <a:cxnLst/>
            <a:rect l="l" t="t" r="r" b="b"/>
            <a:pathLst>
              <a:path w="376555" h="46355" extrusionOk="0">
                <a:moveTo>
                  <a:pt x="376012" y="45826"/>
                </a:moveTo>
                <a:lnTo>
                  <a:pt x="0" y="45826"/>
                </a:lnTo>
                <a:lnTo>
                  <a:pt x="0" y="0"/>
                </a:lnTo>
                <a:lnTo>
                  <a:pt x="376012" y="0"/>
                </a:lnTo>
                <a:lnTo>
                  <a:pt x="376012" y="45826"/>
                </a:lnTo>
                <a:close/>
              </a:path>
            </a:pathLst>
          </a:custGeom>
          <a:solidFill>
            <a:srgbClr val="1A998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1"/>
          <p:cNvSpPr txBox="1">
            <a:spLocks noGrp="1"/>
          </p:cNvSpPr>
          <p:nvPr>
            <p:ph type="title"/>
          </p:nvPr>
        </p:nvSpPr>
        <p:spPr>
          <a:xfrm>
            <a:off x="802475" y="1378771"/>
            <a:ext cx="7539049" cy="4127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500" b="1" i="0" u="none" strike="noStrike" cap="none">
                <a:solidFill>
                  <a:srgbClr val="1A1A1A"/>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body" idx="1"/>
          </p:nvPr>
        </p:nvSpPr>
        <p:spPr>
          <a:xfrm>
            <a:off x="802475" y="2135748"/>
            <a:ext cx="7539049" cy="180593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109/IJCNN.2016.7727784" TargetMode="External"/><Relationship Id="rId3" Type="http://schemas.openxmlformats.org/officeDocument/2006/relationships/hyperlink" Target="https://doi.org/10.1109/MIS.2016.31" TargetMode="External"/><Relationship Id="rId7" Type="http://schemas.openxmlformats.org/officeDocument/2006/relationships/hyperlink" Target="https://doi.org/10.1109/ACCESS.2019.2899260"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doi.org/10.1109/ACCESS.2019.2893806" TargetMode="External"/><Relationship Id="rId5" Type="http://schemas.openxmlformats.org/officeDocument/2006/relationships/hyperlink" Target="https://doi.org/10.1109/T-AFFC.2011.2" TargetMode="External"/><Relationship Id="rId4" Type="http://schemas.openxmlformats.org/officeDocument/2006/relationships/hyperlink" Target="https://doi.org/10.1109/ACCESS.2019.2920075"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109/ACCESS.2020.3000739" TargetMode="External"/><Relationship Id="rId7" Type="http://schemas.openxmlformats.org/officeDocument/2006/relationships/hyperlink" Target="https://doi.org/10.1109/TASLP.2015.2443982"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doi.org/10.1109/ACCESS.2019.2946594" TargetMode="External"/><Relationship Id="rId5" Type="http://schemas.openxmlformats.org/officeDocument/2006/relationships/hyperlink" Target="https://doi.org/10.1109/TKDE.2010.188" TargetMode="External"/><Relationship Id="rId4" Type="http://schemas.openxmlformats.org/officeDocument/2006/relationships/hyperlink" Target="https://doi.org/10.1109/ECS.2015.7124967"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02350" y="1365372"/>
            <a:ext cx="5598449"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Aspect Based Product Review Mining</a:t>
            </a:r>
            <a:endParaRPr sz="2300"/>
          </a:p>
        </p:txBody>
      </p:sp>
      <p:sp>
        <p:nvSpPr>
          <p:cNvPr id="47" name="Google Shape;47;p7"/>
          <p:cNvSpPr txBox="1"/>
          <p:nvPr/>
        </p:nvSpPr>
        <p:spPr>
          <a:xfrm>
            <a:off x="802350" y="1769562"/>
            <a:ext cx="3545840" cy="219612"/>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300" b="1" i="1">
                <a:solidFill>
                  <a:schemeClr val="dk1"/>
                </a:solidFill>
                <a:latin typeface="Tahoma"/>
                <a:ea typeface="Tahoma"/>
                <a:cs typeface="Tahoma"/>
                <a:sym typeface="Tahoma"/>
              </a:rPr>
              <a:t>Group No. 9</a:t>
            </a:r>
            <a:endParaRPr sz="1300" b="1" i="1">
              <a:solidFill>
                <a:schemeClr val="dk1"/>
              </a:solidFill>
              <a:latin typeface="Tahoma"/>
              <a:ea typeface="Tahoma"/>
              <a:cs typeface="Tahoma"/>
              <a:sym typeface="Tahoma"/>
            </a:endParaRPr>
          </a:p>
        </p:txBody>
      </p:sp>
      <p:sp>
        <p:nvSpPr>
          <p:cNvPr id="48" name="Google Shape;48;p7"/>
          <p:cNvSpPr txBox="1"/>
          <p:nvPr/>
        </p:nvSpPr>
        <p:spPr>
          <a:xfrm>
            <a:off x="802350" y="3181350"/>
            <a:ext cx="3978757" cy="1320874"/>
          </a:xfrm>
          <a:prstGeom prst="rect">
            <a:avLst/>
          </a:prstGeom>
          <a:noFill/>
          <a:ln>
            <a:noFill/>
          </a:ln>
        </p:spPr>
        <p:txBody>
          <a:bodyPr spcFirstLastPara="1" wrap="square" lIns="0" tIns="15225" rIns="0" bIns="0" anchor="t" anchorCtr="0">
            <a:spAutoFit/>
          </a:bodyPr>
          <a:lstStyle/>
          <a:p>
            <a:pPr marL="12700" marR="0" lvl="0" indent="0" algn="l" rtl="0">
              <a:spcBef>
                <a:spcPts val="0"/>
              </a:spcBef>
              <a:spcAft>
                <a:spcPts val="0"/>
              </a:spcAft>
              <a:buNone/>
            </a:pPr>
            <a:r>
              <a:rPr lang="en-US" sz="1200" b="1" i="1" dirty="0">
                <a:solidFill>
                  <a:srgbClr val="595959"/>
                </a:solidFill>
                <a:latin typeface="Tahoma"/>
                <a:ea typeface="Tahoma"/>
                <a:cs typeface="Tahoma"/>
                <a:sym typeface="Tahoma"/>
              </a:rPr>
              <a:t>Members:</a:t>
            </a:r>
            <a:endParaRPr sz="1200" b="1" i="1" dirty="0">
              <a:solidFill>
                <a:schemeClr val="dk1"/>
              </a:solidFill>
              <a:latin typeface="Tahoma"/>
              <a:ea typeface="Tahoma"/>
              <a:cs typeface="Tahoma"/>
              <a:sym typeface="Tahoma"/>
            </a:endParaRPr>
          </a:p>
          <a:p>
            <a:pPr marL="12700" marR="0" lvl="0" indent="0" algn="l" rtl="0">
              <a:lnSpc>
                <a:spcPct val="100000"/>
              </a:lnSpc>
              <a:spcBef>
                <a:spcPts val="120"/>
              </a:spcBef>
              <a:spcAft>
                <a:spcPts val="0"/>
              </a:spcAft>
              <a:buNone/>
            </a:pPr>
            <a:r>
              <a:rPr lang="en-US" sz="1200" dirty="0" err="1">
                <a:solidFill>
                  <a:srgbClr val="595959"/>
                </a:solidFill>
                <a:latin typeface="Tahoma"/>
                <a:ea typeface="Tahoma"/>
                <a:cs typeface="Tahoma"/>
                <a:sym typeface="Tahoma"/>
              </a:rPr>
              <a:t>Bhaswanth</a:t>
            </a:r>
            <a:r>
              <a:rPr lang="en-US" sz="1200" dirty="0">
                <a:solidFill>
                  <a:srgbClr val="595959"/>
                </a:solidFill>
                <a:latin typeface="Tahoma"/>
                <a:ea typeface="Tahoma"/>
                <a:cs typeface="Tahoma"/>
                <a:sym typeface="Tahoma"/>
              </a:rPr>
              <a:t> </a:t>
            </a:r>
            <a:r>
              <a:rPr lang="en-US" sz="1200" dirty="0" err="1">
                <a:solidFill>
                  <a:srgbClr val="595959"/>
                </a:solidFill>
                <a:latin typeface="Tahoma"/>
                <a:ea typeface="Tahoma"/>
                <a:cs typeface="Tahoma"/>
                <a:sym typeface="Tahoma"/>
              </a:rPr>
              <a:t>Gudimella</a:t>
            </a:r>
            <a:r>
              <a:rPr lang="en-US" sz="1200" dirty="0">
                <a:solidFill>
                  <a:srgbClr val="595959"/>
                </a:solidFill>
                <a:latin typeface="Tahoma"/>
                <a:ea typeface="Tahoma"/>
                <a:cs typeface="Tahoma"/>
                <a:sym typeface="Tahoma"/>
              </a:rPr>
              <a:t>, 	   MT22025 </a:t>
            </a:r>
            <a:endParaRPr dirty="0"/>
          </a:p>
          <a:p>
            <a:pPr marL="12700" marR="6350" lvl="0" indent="0" algn="l" rtl="0">
              <a:spcBef>
                <a:spcPts val="0"/>
              </a:spcBef>
              <a:spcAft>
                <a:spcPts val="0"/>
              </a:spcAft>
              <a:buNone/>
            </a:pPr>
            <a:r>
              <a:rPr lang="en-US" sz="1200" dirty="0">
                <a:solidFill>
                  <a:srgbClr val="595959"/>
                </a:solidFill>
                <a:latin typeface="Tahoma"/>
                <a:ea typeface="Tahoma"/>
                <a:cs typeface="Tahoma"/>
                <a:sym typeface="Tahoma"/>
              </a:rPr>
              <a:t>Kushagra Mittal, 	   MT22108</a:t>
            </a:r>
            <a:endParaRPr dirty="0"/>
          </a:p>
          <a:p>
            <a:pPr marL="12700" marR="6350" lvl="0" indent="0" algn="l" rtl="0">
              <a:spcBef>
                <a:spcPts val="0"/>
              </a:spcBef>
              <a:spcAft>
                <a:spcPts val="0"/>
              </a:spcAft>
              <a:buNone/>
            </a:pPr>
            <a:r>
              <a:rPr lang="en-US" sz="1200" dirty="0">
                <a:solidFill>
                  <a:srgbClr val="595959"/>
                </a:solidFill>
                <a:latin typeface="Tahoma"/>
                <a:ea typeface="Tahoma"/>
                <a:cs typeface="Tahoma"/>
                <a:sym typeface="Tahoma"/>
              </a:rPr>
              <a:t>Vamshi Krishna </a:t>
            </a:r>
            <a:r>
              <a:rPr lang="en-US" sz="1200" dirty="0" err="1">
                <a:solidFill>
                  <a:srgbClr val="595959"/>
                </a:solidFill>
                <a:latin typeface="Tahoma"/>
                <a:ea typeface="Tahoma"/>
                <a:cs typeface="Tahoma"/>
                <a:sym typeface="Tahoma"/>
              </a:rPr>
              <a:t>Vannekala</a:t>
            </a:r>
            <a:r>
              <a:rPr lang="en-US" sz="1200" dirty="0">
                <a:solidFill>
                  <a:srgbClr val="595959"/>
                </a:solidFill>
                <a:latin typeface="Tahoma"/>
                <a:ea typeface="Tahoma"/>
                <a:cs typeface="Tahoma"/>
                <a:sym typeface="Tahoma"/>
              </a:rPr>
              <a:t>,   MT22086</a:t>
            </a:r>
            <a:endParaRPr dirty="0"/>
          </a:p>
          <a:p>
            <a:pPr marL="12700" marR="6350" lvl="0" indent="0" algn="l" rtl="0">
              <a:spcBef>
                <a:spcPts val="0"/>
              </a:spcBef>
              <a:spcAft>
                <a:spcPts val="0"/>
              </a:spcAft>
              <a:buNone/>
            </a:pPr>
            <a:r>
              <a:rPr lang="en-US" sz="1200" dirty="0">
                <a:solidFill>
                  <a:srgbClr val="595959"/>
                </a:solidFill>
                <a:latin typeface="Tahoma"/>
                <a:ea typeface="Tahoma"/>
                <a:cs typeface="Tahoma"/>
                <a:sym typeface="Tahoma"/>
              </a:rPr>
              <a:t>Vaibhav </a:t>
            </a:r>
            <a:r>
              <a:rPr lang="en-US" sz="1200" dirty="0" err="1">
                <a:solidFill>
                  <a:srgbClr val="595959"/>
                </a:solidFill>
                <a:latin typeface="Tahoma"/>
                <a:ea typeface="Tahoma"/>
                <a:cs typeface="Tahoma"/>
                <a:sym typeface="Tahoma"/>
              </a:rPr>
              <a:t>Nauriyal</a:t>
            </a:r>
            <a:r>
              <a:rPr lang="en-US" sz="1200" dirty="0">
                <a:solidFill>
                  <a:srgbClr val="595959"/>
                </a:solidFill>
                <a:latin typeface="Tahoma"/>
                <a:ea typeface="Tahoma"/>
                <a:cs typeface="Tahoma"/>
                <a:sym typeface="Tahoma"/>
              </a:rPr>
              <a:t>, 	   MT22129</a:t>
            </a:r>
            <a:endParaRPr dirty="0"/>
          </a:p>
          <a:p>
            <a:pPr marL="12700" marR="6350" lvl="0" indent="0" algn="l" rtl="0">
              <a:spcBef>
                <a:spcPts val="0"/>
              </a:spcBef>
              <a:spcAft>
                <a:spcPts val="0"/>
              </a:spcAft>
              <a:buNone/>
            </a:pPr>
            <a:r>
              <a:rPr lang="en-US" sz="1200" dirty="0">
                <a:solidFill>
                  <a:srgbClr val="595959"/>
                </a:solidFill>
                <a:latin typeface="Tahoma"/>
                <a:ea typeface="Tahoma"/>
                <a:cs typeface="Tahoma"/>
                <a:sym typeface="Tahoma"/>
              </a:rPr>
              <a:t>Ujjwal Garg, 	                      MT22085 </a:t>
            </a:r>
            <a:endParaRPr dirty="0"/>
          </a:p>
          <a:p>
            <a:pPr marL="12700" marR="6350" lvl="0" indent="0" algn="l" rtl="0">
              <a:spcBef>
                <a:spcPts val="0"/>
              </a:spcBef>
              <a:spcAft>
                <a:spcPts val="0"/>
              </a:spcAft>
              <a:buNone/>
            </a:pPr>
            <a:r>
              <a:rPr lang="en-US" sz="1200" dirty="0">
                <a:solidFill>
                  <a:srgbClr val="595959"/>
                </a:solidFill>
                <a:latin typeface="Tahoma"/>
                <a:ea typeface="Tahoma"/>
                <a:cs typeface="Tahoma"/>
                <a:sym typeface="Tahoma"/>
              </a:rPr>
              <a:t>Shreeyash Khalate, 	   MT22069</a:t>
            </a:r>
            <a:endParaRPr sz="1200" dirty="0">
              <a:solidFill>
                <a:schemeClr val="dk1"/>
              </a:solidFill>
              <a:latin typeface="Tahoma"/>
              <a:ea typeface="Tahoma"/>
              <a:cs typeface="Tahoma"/>
              <a:sym typeface="Tahoma"/>
            </a:endParaRPr>
          </a:p>
        </p:txBody>
      </p:sp>
      <p:pic>
        <p:nvPicPr>
          <p:cNvPr id="49" name="Google Shape;49;p7"/>
          <p:cNvPicPr preferRelativeResize="0"/>
          <p:nvPr/>
        </p:nvPicPr>
        <p:blipFill rotWithShape="1">
          <a:blip r:embed="rId3">
            <a:alphaModFix/>
          </a:blip>
          <a:srcRect/>
          <a:stretch/>
        </p:blipFill>
        <p:spPr>
          <a:xfrm>
            <a:off x="7010400" y="1079272"/>
            <a:ext cx="1516503" cy="909902"/>
          </a:xfrm>
          <a:prstGeom prst="rect">
            <a:avLst/>
          </a:prstGeom>
          <a:noFill/>
          <a:ln>
            <a:noFill/>
          </a:ln>
        </p:spPr>
      </p:pic>
      <p:sp>
        <p:nvSpPr>
          <p:cNvPr id="50" name="Google Shape;50;p7"/>
          <p:cNvSpPr txBox="1"/>
          <p:nvPr/>
        </p:nvSpPr>
        <p:spPr>
          <a:xfrm>
            <a:off x="762000" y="2054732"/>
            <a:ext cx="62080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Calibri"/>
                <a:ea typeface="Calibri"/>
                <a:cs typeface="Calibri"/>
                <a:sym typeface="Calibri"/>
              </a:rPr>
              <a:t>A system to rate and rank different features of a product based on the customer reviews</a:t>
            </a:r>
            <a:endParaRPr sz="1400" i="1">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FDC9A43-4BC4-1C86-E8FB-2CE919885E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7640" y="2571750"/>
            <a:ext cx="2829263" cy="2187618"/>
          </a:xfrm>
          <a:prstGeom prst="rect">
            <a:avLst/>
          </a:prstGeom>
          <a:effectLst>
            <a:softEdge rad="190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802474" y="666750"/>
            <a:ext cx="3083725"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Proposed Solution</a:t>
            </a:r>
            <a:endParaRPr sz="2300"/>
          </a:p>
        </p:txBody>
      </p:sp>
      <p:sp>
        <p:nvSpPr>
          <p:cNvPr id="105" name="Google Shape;105;p16"/>
          <p:cNvSpPr txBox="1"/>
          <p:nvPr/>
        </p:nvSpPr>
        <p:spPr>
          <a:xfrm>
            <a:off x="701465" y="1508494"/>
            <a:ext cx="8112900" cy="22812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15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Irrelevant words are removed and the text is normalized.</a:t>
            </a:r>
            <a:endParaRPr sz="1800" dirty="0">
              <a:solidFill>
                <a:schemeClr val="dk1"/>
              </a:solidFill>
              <a:latin typeface="Calibri"/>
              <a:ea typeface="Calibri"/>
              <a:cs typeface="Calibri"/>
              <a:sym typeface="Calibri"/>
            </a:endParaRPr>
          </a:p>
          <a:p>
            <a:pPr marL="457200" marR="0" lvl="0" indent="-342900" algn="l" rtl="0">
              <a:lnSpc>
                <a:spcPct val="115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The aspects are extracted from the preprocessed data.</a:t>
            </a:r>
            <a:endParaRPr sz="1800" dirty="0">
              <a:solidFill>
                <a:schemeClr val="dk1"/>
              </a:solidFill>
              <a:latin typeface="Calibri"/>
              <a:ea typeface="Calibri"/>
              <a:cs typeface="Calibri"/>
              <a:sym typeface="Calibri"/>
            </a:endParaRPr>
          </a:p>
          <a:p>
            <a:pPr marL="457200" marR="0" lvl="0" indent="-342900" algn="l" rtl="0">
              <a:lnSpc>
                <a:spcPct val="115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Perform sentiment analysis on each review with respect to each aspect using supervised machine learning algorithms or lexicon-based approaches. </a:t>
            </a:r>
            <a:endParaRPr sz="1800" dirty="0">
              <a:solidFill>
                <a:schemeClr val="dk1"/>
              </a:solidFill>
              <a:latin typeface="Calibri"/>
              <a:ea typeface="Calibri"/>
              <a:cs typeface="Calibri"/>
              <a:sym typeface="Calibri"/>
            </a:endParaRPr>
          </a:p>
          <a:p>
            <a:pPr marL="457200" marR="0" lvl="0" indent="-342900" algn="l" rtl="0">
              <a:lnSpc>
                <a:spcPct val="115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Rating score of each aspect is then calculated.</a:t>
            </a:r>
            <a:endParaRPr sz="1800" dirty="0">
              <a:solidFill>
                <a:schemeClr val="dk1"/>
              </a:solidFill>
              <a:latin typeface="Calibri"/>
              <a:ea typeface="Calibri"/>
              <a:cs typeface="Calibri"/>
              <a:sym typeface="Calibri"/>
            </a:endParaRPr>
          </a:p>
          <a:p>
            <a:pPr marL="457200" marR="0" lvl="0" indent="-342900" algn="l" rtl="0">
              <a:lnSpc>
                <a:spcPct val="115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The aspects are then ranked based on their rating scores to identify the most relevant aspects of a particular product.</a:t>
            </a:r>
            <a:endParaRPr sz="1800"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802474" y="666750"/>
            <a:ext cx="4836326"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Proposed Methodology</a:t>
            </a:r>
            <a:endParaRPr sz="2300"/>
          </a:p>
        </p:txBody>
      </p:sp>
      <p:sp>
        <p:nvSpPr>
          <p:cNvPr id="111" name="Google Shape;111;p17"/>
          <p:cNvSpPr txBox="1"/>
          <p:nvPr/>
        </p:nvSpPr>
        <p:spPr>
          <a:xfrm>
            <a:off x="797158" y="1429762"/>
            <a:ext cx="8341500" cy="25860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dk1"/>
              </a:buClr>
              <a:buSzPts val="1800"/>
              <a:buAutoNum type="arabicPeriod"/>
            </a:pPr>
            <a:r>
              <a:rPr lang="en-US" sz="1800">
                <a:solidFill>
                  <a:schemeClr val="dk1"/>
                </a:solidFill>
                <a:latin typeface="Calibri"/>
                <a:ea typeface="Calibri"/>
                <a:cs typeface="Calibri"/>
                <a:sym typeface="Calibri"/>
              </a:rPr>
              <a:t>Data Collection: Collect customer reviews from Amazon.</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AutoNum type="arabicPeriod"/>
            </a:pPr>
            <a:r>
              <a:rPr lang="en-US" sz="1800">
                <a:solidFill>
                  <a:schemeClr val="dk1"/>
                </a:solidFill>
                <a:latin typeface="Calibri"/>
                <a:ea typeface="Calibri"/>
                <a:cs typeface="Calibri"/>
                <a:sym typeface="Calibri"/>
              </a:rPr>
              <a:t>Data Pre-processing: Clean and group reviews by product or category.</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AutoNum type="arabicPeriod"/>
            </a:pPr>
            <a:r>
              <a:rPr lang="en-US" sz="1800">
                <a:solidFill>
                  <a:schemeClr val="dk1"/>
                </a:solidFill>
                <a:latin typeface="Calibri"/>
                <a:ea typeface="Calibri"/>
                <a:cs typeface="Calibri"/>
                <a:sym typeface="Calibri"/>
              </a:rPr>
              <a:t>Aspect Extraction: Use NLP techniques to identify different aspects mentioned in reviews.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AutoNum type="arabicPeriod"/>
            </a:pPr>
            <a:r>
              <a:rPr lang="en-US" sz="1800">
                <a:solidFill>
                  <a:schemeClr val="dk1"/>
                </a:solidFill>
                <a:latin typeface="Calibri"/>
                <a:ea typeface="Calibri"/>
                <a:cs typeface="Calibri"/>
                <a:sym typeface="Calibri"/>
              </a:rPr>
              <a:t>Opinion Extraction: Use sentiment analysis to extract corresponding opinions/ratings for each aspect.</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AutoNum type="arabicPeriod"/>
            </a:pPr>
            <a:r>
              <a:rPr lang="en-US" sz="1800">
                <a:solidFill>
                  <a:schemeClr val="dk1"/>
                </a:solidFill>
                <a:latin typeface="Calibri"/>
                <a:ea typeface="Calibri"/>
                <a:cs typeface="Calibri"/>
                <a:sym typeface="Calibri"/>
              </a:rPr>
              <a:t>Rating Calculation: Calculate an overall rating for each aspect by aggregating sentiment scores.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AutoNum type="arabicPeriod"/>
            </a:pPr>
            <a:r>
              <a:rPr lang="en-US" sz="1800">
                <a:solidFill>
                  <a:schemeClr val="dk1"/>
                </a:solidFill>
                <a:latin typeface="Calibri"/>
                <a:ea typeface="Calibri"/>
                <a:cs typeface="Calibri"/>
                <a:sym typeface="Calibri"/>
              </a:rPr>
              <a:t>Ranking: Rank products based on their ratings for each aspect.</a:t>
            </a:r>
            <a:endParaRPr sz="16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02474" y="666750"/>
            <a:ext cx="4836326"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Proposed System</a:t>
            </a:r>
            <a:endParaRPr sz="2300"/>
          </a:p>
        </p:txBody>
      </p:sp>
      <p:pic>
        <p:nvPicPr>
          <p:cNvPr id="117" name="Google Shape;117;p18"/>
          <p:cNvPicPr preferRelativeResize="0"/>
          <p:nvPr/>
        </p:nvPicPr>
        <p:blipFill rotWithShape="1">
          <a:blip r:embed="rId3">
            <a:alphaModFix/>
          </a:blip>
          <a:srcRect/>
          <a:stretch/>
        </p:blipFill>
        <p:spPr>
          <a:xfrm>
            <a:off x="1333396" y="1504950"/>
            <a:ext cx="6477208" cy="31367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802474" y="666750"/>
            <a:ext cx="3083725"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Novelty</a:t>
            </a:r>
            <a:endParaRPr sz="2300"/>
          </a:p>
        </p:txBody>
      </p:sp>
      <p:sp>
        <p:nvSpPr>
          <p:cNvPr id="123" name="Google Shape;123;p19"/>
          <p:cNvSpPr txBox="1"/>
          <p:nvPr/>
        </p:nvSpPr>
        <p:spPr>
          <a:xfrm>
            <a:off x="802474" y="1276350"/>
            <a:ext cx="8341500" cy="28629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500"/>
              <a:buFont typeface="Calibri"/>
              <a:buAutoNum type="arabicPeriod"/>
            </a:pPr>
            <a:r>
              <a:rPr lang="en-US" sz="1500" b="1">
                <a:solidFill>
                  <a:schemeClr val="dk1"/>
                </a:solidFill>
                <a:latin typeface="Calibri"/>
                <a:ea typeface="Calibri"/>
                <a:cs typeface="Calibri"/>
                <a:sym typeface="Calibri"/>
              </a:rPr>
              <a:t>Product Ranking based on Individual Features: </a:t>
            </a:r>
            <a:r>
              <a:rPr lang="en-US" sz="1500">
                <a:solidFill>
                  <a:schemeClr val="dk1"/>
                </a:solidFill>
                <a:latin typeface="Calibri"/>
                <a:ea typeface="Calibri"/>
                <a:cs typeface="Calibri"/>
                <a:sym typeface="Calibri"/>
              </a:rPr>
              <a:t>Online product reviews often lack details on individual features. The proposed system can extract users' opinions on each aspect from generic reviews and rank products accordingly.</a:t>
            </a:r>
            <a:endParaRPr/>
          </a:p>
          <a:p>
            <a:pPr marL="342900" marR="0" lvl="0" indent="-247650" algn="l" rtl="0">
              <a:spcBef>
                <a:spcPts val="0"/>
              </a:spcBef>
              <a:spcAft>
                <a:spcPts val="0"/>
              </a:spcAft>
              <a:buClr>
                <a:schemeClr val="dk1"/>
              </a:buClr>
              <a:buSzPts val="1500"/>
              <a:buFont typeface="Calibri"/>
              <a:buNone/>
            </a:pPr>
            <a:endParaRPr sz="15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500"/>
              <a:buFont typeface="Calibri"/>
              <a:buAutoNum type="arabicPeriod"/>
            </a:pPr>
            <a:r>
              <a:rPr lang="en-US" sz="1500" b="1">
                <a:solidFill>
                  <a:schemeClr val="dk1"/>
                </a:solidFill>
                <a:latin typeface="Calibri"/>
                <a:ea typeface="Calibri"/>
                <a:cs typeface="Calibri"/>
                <a:sym typeface="Calibri"/>
              </a:rPr>
              <a:t>Focus on Specific Features: </a:t>
            </a:r>
            <a:r>
              <a:rPr lang="en-US" sz="1500">
                <a:solidFill>
                  <a:schemeClr val="dk1"/>
                </a:solidFill>
                <a:latin typeface="Calibri"/>
                <a:ea typeface="Calibri"/>
                <a:cs typeface="Calibri"/>
                <a:sym typeface="Calibri"/>
              </a:rPr>
              <a:t>We will be able to analyze customer reviews to extract aspects that are most important to customers thus focusing on specific aspects of a product.</a:t>
            </a:r>
            <a:endParaRPr/>
          </a:p>
          <a:p>
            <a:pPr marL="342900" marR="0" lvl="0" indent="-247650" algn="l" rtl="0">
              <a:spcBef>
                <a:spcPts val="0"/>
              </a:spcBef>
              <a:spcAft>
                <a:spcPts val="0"/>
              </a:spcAft>
              <a:buClr>
                <a:schemeClr val="dk1"/>
              </a:buClr>
              <a:buSzPts val="1500"/>
              <a:buFont typeface="Calibri"/>
              <a:buNone/>
            </a:pPr>
            <a:endParaRPr sz="15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500"/>
              <a:buFont typeface="Calibri"/>
              <a:buAutoNum type="arabicPeriod"/>
            </a:pPr>
            <a:r>
              <a:rPr lang="en-US" sz="1500" b="1">
                <a:solidFill>
                  <a:schemeClr val="dk1"/>
                </a:solidFill>
                <a:latin typeface="Calibri"/>
                <a:ea typeface="Calibri"/>
                <a:cs typeface="Calibri"/>
                <a:sym typeface="Calibri"/>
              </a:rPr>
              <a:t>Dynamic Aspect Extraction:</a:t>
            </a:r>
            <a:r>
              <a:rPr lang="en-US" sz="1500">
                <a:solidFill>
                  <a:schemeClr val="dk1"/>
                </a:solidFill>
                <a:latin typeface="Calibri"/>
                <a:ea typeface="Calibri"/>
                <a:cs typeface="Calibri"/>
                <a:sym typeface="Calibri"/>
              </a:rPr>
              <a:t> Dynamic aspect extraction using machine learning algorithms like topic modeling improves accuracy without relying on predefined lists of product aspects.</a:t>
            </a:r>
            <a:endParaRPr/>
          </a:p>
          <a:p>
            <a:pPr marL="342900" marR="0" lvl="0" indent="-247650" algn="l" rtl="0">
              <a:spcBef>
                <a:spcPts val="0"/>
              </a:spcBef>
              <a:spcAft>
                <a:spcPts val="0"/>
              </a:spcAft>
              <a:buClr>
                <a:schemeClr val="dk1"/>
              </a:buClr>
              <a:buSzPts val="1500"/>
              <a:buFont typeface="Calibri"/>
              <a:buNone/>
            </a:pPr>
            <a:endParaRPr sz="15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500"/>
              <a:buFont typeface="Calibri"/>
              <a:buAutoNum type="arabicPeriod"/>
            </a:pPr>
            <a:r>
              <a:rPr lang="en-US" sz="1500" b="1">
                <a:solidFill>
                  <a:schemeClr val="dk1"/>
                </a:solidFill>
                <a:latin typeface="Calibri"/>
                <a:ea typeface="Calibri"/>
                <a:cs typeface="Calibri"/>
                <a:sym typeface="Calibri"/>
              </a:rPr>
              <a:t>In-Depth Feature-Level Analysis of a Product: </a:t>
            </a:r>
            <a:r>
              <a:rPr lang="en-US" sz="1500">
                <a:solidFill>
                  <a:schemeClr val="dk1"/>
                </a:solidFill>
                <a:latin typeface="Calibri"/>
                <a:ea typeface="Calibri"/>
                <a:cs typeface="Calibri"/>
                <a:sym typeface="Calibri"/>
              </a:rPr>
              <a:t>Aspect-based product ranking reveals detailed strengths and weaknesses from customer reviews, benefiting both customers and manufacturers.</a:t>
            </a:r>
            <a:endParaRPr sz="15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0" y="0"/>
            <a:ext cx="9143997"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0" y="0"/>
            <a:ext cx="9144018"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0" y="0"/>
            <a:ext cx="9144018"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0" y="0"/>
            <a:ext cx="9144018"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802474" y="666750"/>
            <a:ext cx="3083725"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Impact</a:t>
            </a:r>
            <a:endParaRPr sz="2300"/>
          </a:p>
        </p:txBody>
      </p:sp>
      <p:sp>
        <p:nvSpPr>
          <p:cNvPr id="159" name="Google Shape;159;p26"/>
          <p:cNvSpPr txBox="1"/>
          <p:nvPr/>
        </p:nvSpPr>
        <p:spPr>
          <a:xfrm>
            <a:off x="802475" y="1276350"/>
            <a:ext cx="7655700" cy="3093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1. Customer Satisfaction and Improved User Experience : </a:t>
            </a:r>
            <a:r>
              <a:rPr lang="en-US" sz="1500">
                <a:solidFill>
                  <a:schemeClr val="dk1"/>
                </a:solidFill>
                <a:latin typeface="Calibri"/>
                <a:ea typeface="Calibri"/>
                <a:cs typeface="Calibri"/>
                <a:sym typeface="Calibri"/>
              </a:rPr>
              <a:t>Reviews can lead to customer dissatisfaction and don't always reflect a product's quality. To improve the user experience, a proposed system will offer more in-depth analysis of the product. </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2. Enhanced Product Evaluation:</a:t>
            </a:r>
            <a:r>
              <a:rPr lang="en-US" sz="1500">
                <a:solidFill>
                  <a:schemeClr val="dk1"/>
                </a:solidFill>
                <a:latin typeface="Calibri"/>
                <a:ea typeface="Calibri"/>
                <a:cs typeface="Calibri"/>
                <a:sym typeface="Calibri"/>
              </a:rPr>
              <a:t> Customers prioritize specific product features over overall quality. By rating and ranking each feature, it's possible to determine its individual performance and quality.</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3. Real-world application: </a:t>
            </a:r>
            <a:r>
              <a:rPr lang="en-US" sz="1500">
                <a:solidFill>
                  <a:schemeClr val="dk1"/>
                </a:solidFill>
                <a:latin typeface="Calibri"/>
                <a:ea typeface="Calibri"/>
                <a:cs typeface="Calibri"/>
                <a:sym typeface="Calibri"/>
              </a:rPr>
              <a:t>Practical application of aspect-based ranking models can benefit ecommerce websites like Amazon by enabling customers to compare products based on different features.</a:t>
            </a:r>
            <a:endParaRPr sz="15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762000" y="742950"/>
            <a:ext cx="1525905" cy="38227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Overview</a:t>
            </a:r>
            <a:endParaRPr sz="2300"/>
          </a:p>
        </p:txBody>
      </p:sp>
      <p:sp>
        <p:nvSpPr>
          <p:cNvPr id="56" name="Google Shape;56;p8"/>
          <p:cNvSpPr txBox="1"/>
          <p:nvPr/>
        </p:nvSpPr>
        <p:spPr>
          <a:xfrm>
            <a:off x="685800" y="1694587"/>
            <a:ext cx="335280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goal of our proposed system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is to provide more detailed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evaluation of a product’s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performance with respect to its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different features based on Amazon customer reviews</a:t>
            </a:r>
            <a:endParaRPr sz="1800">
              <a:solidFill>
                <a:schemeClr val="dk1"/>
              </a:solidFill>
              <a:latin typeface="Calibri"/>
              <a:ea typeface="Calibri"/>
              <a:cs typeface="Calibri"/>
              <a:sym typeface="Calibri"/>
            </a:endParaRPr>
          </a:p>
        </p:txBody>
      </p:sp>
      <p:sp>
        <p:nvSpPr>
          <p:cNvPr id="57" name="Google Shape;57;p8"/>
          <p:cNvSpPr txBox="1"/>
          <p:nvPr/>
        </p:nvSpPr>
        <p:spPr>
          <a:xfrm>
            <a:off x="5334000" y="1333080"/>
            <a:ext cx="3124200" cy="313928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Problem Definition </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Motivation &amp; Challenges</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Related Work &amp; Limitations</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Proposed Solution</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Proposed Methodology</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Proposed System</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Novelty</a:t>
            </a:r>
          </a:p>
          <a:p>
            <a:pPr marL="742950" marR="0" lvl="1"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Web Interface</a:t>
            </a:r>
          </a:p>
          <a:p>
            <a:pPr marL="742950" marR="0" lvl="1"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Impact</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Results and Evaluation</a:t>
            </a: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Conclusion</a:t>
            </a:r>
            <a:endParaRPr sz="18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802473" y="666750"/>
            <a:ext cx="3897117" cy="371892"/>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dirty="0"/>
              <a:t>Results and Evaluation</a:t>
            </a:r>
            <a:endParaRPr sz="2300" dirty="0"/>
          </a:p>
        </p:txBody>
      </p:sp>
      <p:sp>
        <p:nvSpPr>
          <p:cNvPr id="165" name="Google Shape;165;p27"/>
          <p:cNvSpPr txBox="1"/>
          <p:nvPr/>
        </p:nvSpPr>
        <p:spPr>
          <a:xfrm>
            <a:off x="802475" y="1276350"/>
            <a:ext cx="7655700"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dirty="0">
                <a:solidFill>
                  <a:schemeClr val="dk1"/>
                </a:solidFill>
                <a:latin typeface="Calibri"/>
                <a:ea typeface="Calibri"/>
                <a:cs typeface="Calibri"/>
                <a:sym typeface="Calibri"/>
              </a:rPr>
              <a:t>Accuracy for new rating calculated compared to original rating is 65%Although accuracy is a subjective measure here but still can be improved further by excluding extracted aspects which do not correspond to the product quality. Furthermore, neural networks can be used to extract more accurate aspects and their opinions. We were successful in extracting the aspects and their corresponding adjectives in the review text.</a:t>
            </a:r>
          </a:p>
          <a:p>
            <a:pPr marL="0" marR="0" lvl="0" indent="0" algn="l" rtl="0">
              <a:spcBef>
                <a:spcPts val="0"/>
              </a:spcBef>
              <a:spcAft>
                <a:spcPts val="0"/>
              </a:spcAft>
              <a:buNone/>
            </a:pPr>
            <a:endParaRPr lang="en-US" sz="15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All the negated words in the text were handled. We were able to eliminate all adverbs and relative pronouns and were able to join related nouns in the sentence. To improve the accuracy we detected the contradicting rating-review pairs where the rating is excellent but the submitted review is negative or vice-versa. The updated accuracy for the same data is 95.38%The BERT model was also used to extract aspects and their sentiments and gave the same accuracy as NLTK POS tagging technique which is 95.38%</a:t>
            </a:r>
            <a:endParaRPr sz="1500" dirty="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340241" y="392076"/>
            <a:ext cx="4088219" cy="2179674"/>
          </a:xfrm>
          <a:prstGeom prst="rect">
            <a:avLst/>
          </a:prstGeom>
          <a:noFill/>
          <a:ln>
            <a:noFill/>
          </a:ln>
        </p:spPr>
      </p:pic>
      <p:pic>
        <p:nvPicPr>
          <p:cNvPr id="3" name="Picture 2">
            <a:extLst>
              <a:ext uri="{FF2B5EF4-FFF2-40B4-BE49-F238E27FC236}">
                <a16:creationId xmlns:a16="http://schemas.microsoft.com/office/drawing/2014/main" id="{A3C94E98-A022-CA00-8F7C-20CDBDA88C2F}"/>
              </a:ext>
            </a:extLst>
          </p:cNvPr>
          <p:cNvPicPr>
            <a:picLocks noChangeAspect="1"/>
          </p:cNvPicPr>
          <p:nvPr/>
        </p:nvPicPr>
        <p:blipFill>
          <a:blip r:embed="rId4"/>
          <a:stretch>
            <a:fillRect/>
          </a:stretch>
        </p:blipFill>
        <p:spPr>
          <a:xfrm>
            <a:off x="4731488" y="2670652"/>
            <a:ext cx="4172164" cy="2178162"/>
          </a:xfrm>
          <a:prstGeom prst="rect">
            <a:avLst/>
          </a:prstGeom>
        </p:spPr>
      </p:pic>
      <p:pic>
        <p:nvPicPr>
          <p:cNvPr id="5" name="Picture 4">
            <a:extLst>
              <a:ext uri="{FF2B5EF4-FFF2-40B4-BE49-F238E27FC236}">
                <a16:creationId xmlns:a16="http://schemas.microsoft.com/office/drawing/2014/main" id="{F94FB2DB-357A-9DFB-9D2B-CB436E4055F3}"/>
              </a:ext>
            </a:extLst>
          </p:cNvPr>
          <p:cNvPicPr>
            <a:picLocks noChangeAspect="1"/>
          </p:cNvPicPr>
          <p:nvPr/>
        </p:nvPicPr>
        <p:blipFill>
          <a:blip r:embed="rId5"/>
          <a:stretch>
            <a:fillRect/>
          </a:stretch>
        </p:blipFill>
        <p:spPr>
          <a:xfrm>
            <a:off x="415987" y="2570238"/>
            <a:ext cx="3936725" cy="2378990"/>
          </a:xfrm>
          <a:prstGeom prst="rect">
            <a:avLst/>
          </a:prstGeom>
        </p:spPr>
      </p:pic>
      <p:pic>
        <p:nvPicPr>
          <p:cNvPr id="9" name="Picture 8">
            <a:extLst>
              <a:ext uri="{FF2B5EF4-FFF2-40B4-BE49-F238E27FC236}">
                <a16:creationId xmlns:a16="http://schemas.microsoft.com/office/drawing/2014/main" id="{2AE8C3C5-3963-F0FC-9887-FA62AC43D9D0}"/>
              </a:ext>
            </a:extLst>
          </p:cNvPr>
          <p:cNvPicPr>
            <a:picLocks noChangeAspect="1"/>
          </p:cNvPicPr>
          <p:nvPr/>
        </p:nvPicPr>
        <p:blipFill>
          <a:blip r:embed="rId6"/>
          <a:stretch>
            <a:fillRect/>
          </a:stretch>
        </p:blipFill>
        <p:spPr>
          <a:xfrm>
            <a:off x="4636233" y="447624"/>
            <a:ext cx="4362674" cy="19622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762000" y="742950"/>
            <a:ext cx="4091940" cy="3667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300"/>
              <a:t>Conclusion</a:t>
            </a:r>
            <a:endParaRPr sz="2300">
              <a:solidFill>
                <a:schemeClr val="dk1"/>
              </a:solidFill>
              <a:latin typeface="Trebuchet MS"/>
              <a:ea typeface="Trebuchet MS"/>
              <a:cs typeface="Trebuchet MS"/>
              <a:sym typeface="Trebuchet MS"/>
            </a:endParaRPr>
          </a:p>
        </p:txBody>
      </p:sp>
      <p:sp>
        <p:nvSpPr>
          <p:cNvPr id="171" name="Google Shape;171;p28"/>
          <p:cNvSpPr txBox="1"/>
          <p:nvPr/>
        </p:nvSpPr>
        <p:spPr>
          <a:xfrm>
            <a:off x="723900" y="1417588"/>
            <a:ext cx="769620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The proposed system is designed to extract every aspect of a product and calculate its rating by analyzing opinions from reviews. The idea of extracting all aspects from a customer review might not result in accurate extraction of all product related features.</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By ranking each feature of the product based on its rating, the system can provide a more detailed evaluation of a product's performance in terms of specific features. This can help users make informed purchasing decisions. Our information retrieval system can return the top k products for a particular aspect specified by the user, or retrieve all aspect scores for a specific product. In this way, users can gain actionable insights for making better purchasing decisions.</a:t>
            </a:r>
            <a:endParaRPr sz="16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788298" y="694589"/>
            <a:ext cx="3174102"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References</a:t>
            </a:r>
            <a:endParaRPr sz="2300"/>
          </a:p>
        </p:txBody>
      </p:sp>
      <p:sp>
        <p:nvSpPr>
          <p:cNvPr id="177" name="Google Shape;177;p29"/>
          <p:cNvSpPr txBox="1"/>
          <p:nvPr/>
        </p:nvSpPr>
        <p:spPr>
          <a:xfrm>
            <a:off x="788300" y="1352550"/>
            <a:ext cx="7484700" cy="3579811"/>
          </a:xfrm>
          <a:prstGeom prst="rect">
            <a:avLst/>
          </a:prstGeom>
          <a:noFill/>
          <a:ln>
            <a:noFill/>
          </a:ln>
        </p:spPr>
        <p:txBody>
          <a:bodyPr spcFirstLastPara="1" wrap="square" lIns="0" tIns="12050" rIns="0" bIns="0" anchor="t" anchorCtr="0">
            <a:spAutoFit/>
          </a:bodyPr>
          <a:lstStyle/>
          <a:p>
            <a:pPr algn="just"/>
            <a:r>
              <a:rPr lang="en-IN" sz="1100" dirty="0">
                <a:effectLst/>
              </a:rPr>
              <a:t>[1]  E. Cambria, “Affective Computing and Sentiment Analysis,” </a:t>
            </a:r>
            <a:r>
              <a:rPr lang="en-IN" sz="1100" i="1" dirty="0">
                <a:effectLst/>
              </a:rPr>
              <a:t>IEEE Intelligent Systems</a:t>
            </a:r>
            <a:r>
              <a:rPr lang="en-IN" sz="1100" dirty="0">
                <a:effectLst/>
              </a:rPr>
              <a:t>, vol. 31, no. 2, pp. 102–107, Mar. 2016, </a:t>
            </a:r>
            <a:r>
              <a:rPr lang="en-IN" sz="1100" dirty="0" err="1">
                <a:effectLst/>
              </a:rPr>
              <a:t>doi</a:t>
            </a:r>
            <a:r>
              <a:rPr lang="en-IN" sz="1100" dirty="0">
                <a:effectLst/>
              </a:rPr>
              <a:t>: </a:t>
            </a:r>
            <a:r>
              <a:rPr lang="en-IN" sz="1100" dirty="0">
                <a:effectLst/>
                <a:hlinkClick r:id="rId3"/>
              </a:rPr>
              <a:t>10.1109/MIS.2016.31</a:t>
            </a:r>
            <a:r>
              <a:rPr lang="en-IN" sz="1100" dirty="0">
                <a:effectLst/>
              </a:rPr>
              <a:t>.</a:t>
            </a:r>
          </a:p>
          <a:p>
            <a:pPr algn="just"/>
            <a:endParaRPr lang="en-IN" sz="1100" dirty="0">
              <a:effectLst/>
            </a:endParaRPr>
          </a:p>
          <a:p>
            <a:pPr algn="just"/>
            <a:r>
              <a:rPr lang="en-IN" sz="1100" dirty="0">
                <a:effectLst/>
              </a:rPr>
              <a:t>[2]  J. Zhou, J. X. Huang, Q. Chen, Q. V. Hu, T. Wang, and L. He, “Deep Learning for Aspect-Level Sentiment Classification: Survey, Vision, and Challenges,” </a:t>
            </a:r>
            <a:r>
              <a:rPr lang="en-IN" sz="1100" i="1" dirty="0">
                <a:effectLst/>
              </a:rPr>
              <a:t>IEEE Access</a:t>
            </a:r>
            <a:r>
              <a:rPr lang="en-IN" sz="1100" dirty="0">
                <a:effectLst/>
              </a:rPr>
              <a:t>, vol. 7, pp. 78454–78483, 2019, </a:t>
            </a:r>
            <a:r>
              <a:rPr lang="en-IN" sz="1100" dirty="0" err="1">
                <a:effectLst/>
              </a:rPr>
              <a:t>doi</a:t>
            </a:r>
            <a:r>
              <a:rPr lang="en-IN" sz="1100" dirty="0">
                <a:effectLst/>
              </a:rPr>
              <a:t>: </a:t>
            </a:r>
            <a:r>
              <a:rPr lang="en-IN" sz="1100" dirty="0">
                <a:effectLst/>
                <a:hlinkClick r:id="rId4"/>
              </a:rPr>
              <a:t>10.1109/ACCESS.2019.2920075</a:t>
            </a:r>
            <a:r>
              <a:rPr lang="en-IN" sz="1100" dirty="0">
                <a:effectLst/>
              </a:rPr>
              <a:t>.</a:t>
            </a:r>
          </a:p>
          <a:p>
            <a:pPr algn="just"/>
            <a:endParaRPr lang="en-IN" sz="1100" dirty="0">
              <a:effectLst/>
            </a:endParaRPr>
          </a:p>
          <a:p>
            <a:pPr algn="just"/>
            <a:r>
              <a:rPr lang="en-IN" sz="1100" dirty="0">
                <a:effectLst/>
              </a:rPr>
              <a:t>[3]  J. Zhu, H. Wang, M. Zhu, B. K. Tsou, and M. Ma, “Aspect-Based Opinion Polling from Customer Reviews,” </a:t>
            </a:r>
            <a:r>
              <a:rPr lang="en-IN" sz="1100" i="1" dirty="0">
                <a:effectLst/>
              </a:rPr>
              <a:t>IEEE Transactions on Affective Computing</a:t>
            </a:r>
            <a:r>
              <a:rPr lang="en-IN" sz="1100" dirty="0">
                <a:effectLst/>
              </a:rPr>
              <a:t>, vol. 2, no. 1, pp. 37–49, Jan. 2011, </a:t>
            </a:r>
            <a:r>
              <a:rPr lang="en-IN" sz="1100" dirty="0" err="1">
                <a:effectLst/>
              </a:rPr>
              <a:t>doi</a:t>
            </a:r>
            <a:r>
              <a:rPr lang="en-IN" sz="1100" dirty="0">
                <a:effectLst/>
              </a:rPr>
              <a:t>: </a:t>
            </a:r>
            <a:r>
              <a:rPr lang="en-IN" sz="1100" dirty="0">
                <a:effectLst/>
                <a:hlinkClick r:id="rId5"/>
              </a:rPr>
              <a:t>10.1109/T-AFFC.2011.2</a:t>
            </a:r>
            <a:r>
              <a:rPr lang="en-IN" sz="1100" dirty="0">
                <a:effectLst/>
              </a:rPr>
              <a:t>.</a:t>
            </a:r>
          </a:p>
          <a:p>
            <a:pPr algn="just"/>
            <a:endParaRPr lang="en-IN" sz="1100" dirty="0">
              <a:effectLst/>
            </a:endParaRPr>
          </a:p>
          <a:p>
            <a:pPr algn="just"/>
            <a:r>
              <a:rPr lang="en-IN" sz="1100" dirty="0">
                <a:effectLst/>
              </a:rPr>
              <a:t>[4]  J. Zeng, X. Ma, and K. Zhou, “Enhancing Attention-Based LSTM With Position Context for Aspect-Level Sentiment Classification,” </a:t>
            </a:r>
            <a:r>
              <a:rPr lang="en-IN" sz="1100" i="1" dirty="0">
                <a:effectLst/>
              </a:rPr>
              <a:t>IEEE Access</a:t>
            </a:r>
            <a:r>
              <a:rPr lang="en-IN" sz="1100" dirty="0">
                <a:effectLst/>
              </a:rPr>
              <a:t>, vol. 7, pp. 20462–20471, 2019, </a:t>
            </a:r>
            <a:r>
              <a:rPr lang="en-IN" sz="1100" dirty="0" err="1">
                <a:effectLst/>
              </a:rPr>
              <a:t>doi</a:t>
            </a:r>
            <a:r>
              <a:rPr lang="en-IN" sz="1100" dirty="0">
                <a:effectLst/>
              </a:rPr>
              <a:t>: </a:t>
            </a:r>
            <a:r>
              <a:rPr lang="en-IN" sz="1100" dirty="0">
                <a:effectLst/>
                <a:hlinkClick r:id="rId6"/>
              </a:rPr>
              <a:t>10.1109/ACCESS.2019.2893806</a:t>
            </a:r>
            <a:r>
              <a:rPr lang="en-IN" sz="1100" dirty="0">
                <a:effectLst/>
              </a:rPr>
              <a:t>.</a:t>
            </a:r>
          </a:p>
          <a:p>
            <a:pPr algn="just"/>
            <a:endParaRPr lang="en-IN" sz="1100" dirty="0">
              <a:effectLst/>
            </a:endParaRPr>
          </a:p>
          <a:p>
            <a:pPr algn="just"/>
            <a:r>
              <a:rPr lang="en-IN" sz="1100" dirty="0">
                <a:effectLst/>
              </a:rPr>
              <a:t>[5]  L. H. Son, A. Kumar, S. R. Sangwan, A. Arora, A. Nayyar, and M. Abdel-Basset, “Sarcasm Detection Using Soft Attention-Based Bidirectional Long Short-Term Memory Model With Convolution Network,” </a:t>
            </a:r>
            <a:r>
              <a:rPr lang="en-IN" sz="1100" i="1" dirty="0">
                <a:effectLst/>
              </a:rPr>
              <a:t>IEEE Access</a:t>
            </a:r>
            <a:r>
              <a:rPr lang="en-IN" sz="1100" dirty="0">
                <a:effectLst/>
              </a:rPr>
              <a:t>, vol. 7, pp. 23319–23328, 2019, </a:t>
            </a:r>
            <a:r>
              <a:rPr lang="en-IN" sz="1100" dirty="0" err="1">
                <a:effectLst/>
              </a:rPr>
              <a:t>doi</a:t>
            </a:r>
            <a:r>
              <a:rPr lang="en-IN" sz="1100" dirty="0">
                <a:effectLst/>
              </a:rPr>
              <a:t>: </a:t>
            </a:r>
            <a:r>
              <a:rPr lang="en-IN" sz="1100" dirty="0">
                <a:effectLst/>
                <a:hlinkClick r:id="rId7"/>
              </a:rPr>
              <a:t>10.1109/ACCESS.2019.2899260</a:t>
            </a:r>
            <a:r>
              <a:rPr lang="en-IN" sz="1100" dirty="0">
                <a:effectLst/>
              </a:rPr>
              <a:t>.</a:t>
            </a:r>
          </a:p>
          <a:p>
            <a:pPr algn="just"/>
            <a:endParaRPr lang="en-IN" sz="1100" dirty="0">
              <a:effectLst/>
            </a:endParaRPr>
          </a:p>
          <a:p>
            <a:pPr algn="just"/>
            <a:r>
              <a:rPr lang="en-IN" sz="1100" dirty="0">
                <a:effectLst/>
              </a:rPr>
              <a:t>[6]  S. </a:t>
            </a:r>
            <a:r>
              <a:rPr lang="en-IN" sz="1100" dirty="0" err="1">
                <a:effectLst/>
              </a:rPr>
              <a:t>Poria</a:t>
            </a:r>
            <a:r>
              <a:rPr lang="en-IN" sz="1100" dirty="0">
                <a:effectLst/>
              </a:rPr>
              <a:t>, I. Chaturvedi, E. Cambria, and F. </a:t>
            </a:r>
            <a:r>
              <a:rPr lang="en-IN" sz="1100" dirty="0" err="1">
                <a:effectLst/>
              </a:rPr>
              <a:t>Bisio</a:t>
            </a:r>
            <a:r>
              <a:rPr lang="en-IN" sz="1100" dirty="0">
                <a:effectLst/>
              </a:rPr>
              <a:t>, “</a:t>
            </a:r>
            <a:r>
              <a:rPr lang="en-IN" sz="1100" dirty="0" err="1">
                <a:effectLst/>
              </a:rPr>
              <a:t>Sentic</a:t>
            </a:r>
            <a:r>
              <a:rPr lang="en-IN" sz="1100" dirty="0">
                <a:effectLst/>
              </a:rPr>
              <a:t> LDA: Improving on LDA with semantic similarity for aspect-based sentiment analysis,” in </a:t>
            </a:r>
            <a:r>
              <a:rPr lang="en-IN" sz="1100" i="1" dirty="0">
                <a:effectLst/>
              </a:rPr>
              <a:t>2016 International Joint Conference on Neural Networks (IJCNN)</a:t>
            </a:r>
            <a:r>
              <a:rPr lang="en-IN" sz="1100" dirty="0">
                <a:effectLst/>
              </a:rPr>
              <a:t>, Jul. 2016, pp. 4465–4473. doi:</a:t>
            </a:r>
            <a:r>
              <a:rPr lang="en-IN" sz="1100" dirty="0">
                <a:effectLst/>
                <a:hlinkClick r:id="rId8"/>
              </a:rPr>
              <a:t>10.1109/IJCNN.2016.7727784</a:t>
            </a:r>
            <a:r>
              <a:rPr lang="en-IN" sz="1100" dirty="0">
                <a:effectLst/>
              </a:rPr>
              <a:t>.</a:t>
            </a:r>
          </a:p>
          <a:p>
            <a:pPr marL="12700" marR="0" lvl="0" indent="0" algn="l" rtl="0">
              <a:lnSpc>
                <a:spcPct val="100000"/>
              </a:lnSpc>
              <a:spcBef>
                <a:spcPts val="95"/>
              </a:spcBef>
              <a:spcAft>
                <a:spcPts val="0"/>
              </a:spcAft>
              <a:buNone/>
            </a:pPr>
            <a:endParaRPr sz="1100" dirty="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788298" y="694589"/>
            <a:ext cx="3174102"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References</a:t>
            </a:r>
            <a:endParaRPr sz="2300"/>
          </a:p>
        </p:txBody>
      </p:sp>
      <p:sp>
        <p:nvSpPr>
          <p:cNvPr id="2" name="object 3">
            <a:extLst>
              <a:ext uri="{FF2B5EF4-FFF2-40B4-BE49-F238E27FC236}">
                <a16:creationId xmlns:a16="http://schemas.microsoft.com/office/drawing/2014/main" id="{B3C81843-C357-5123-7124-70D89E89D962}"/>
              </a:ext>
            </a:extLst>
          </p:cNvPr>
          <p:cNvSpPr txBox="1"/>
          <p:nvPr/>
        </p:nvSpPr>
        <p:spPr>
          <a:xfrm>
            <a:off x="788298" y="1340146"/>
            <a:ext cx="7974702" cy="3228448"/>
          </a:xfrm>
          <a:prstGeom prst="rect">
            <a:avLst/>
          </a:prstGeom>
        </p:spPr>
        <p:txBody>
          <a:bodyPr vert="horz" wrap="square" lIns="0" tIns="12065" rIns="0" bIns="0" rtlCol="0">
            <a:spAutoFit/>
          </a:bodyPr>
          <a:lstStyle/>
          <a:p>
            <a:pPr algn="just"/>
            <a:r>
              <a:rPr lang="en-IN" sz="1100" dirty="0">
                <a:effectLst/>
              </a:rPr>
              <a:t>[7]   A.-M. Popescu and O. Etzioni, “Extracting Product Features and Opinions from Reviews”.</a:t>
            </a:r>
          </a:p>
          <a:p>
            <a:pPr algn="just"/>
            <a:endParaRPr lang="en-IN" sz="1100" dirty="0">
              <a:effectLst/>
            </a:endParaRPr>
          </a:p>
          <a:p>
            <a:pPr algn="just"/>
            <a:r>
              <a:rPr lang="en-IN" sz="1100" dirty="0">
                <a:effectLst/>
              </a:rPr>
              <a:t>[8]   Z. Kastrati, A. S. Imran, and A. Kurti, “Weakly Supervised Framework for Aspect-Based Sentiment Analysis on Students’ Reviews of MOOCs,” </a:t>
            </a:r>
            <a:r>
              <a:rPr lang="en-IN" sz="1100" i="1" dirty="0">
                <a:effectLst/>
              </a:rPr>
              <a:t>IEEE Access</a:t>
            </a:r>
            <a:r>
              <a:rPr lang="en-IN" sz="1100" dirty="0">
                <a:effectLst/>
              </a:rPr>
              <a:t>, vol. 8, pp. 106799–106810, 2020, doi: </a:t>
            </a:r>
            <a:r>
              <a:rPr lang="en-IN" sz="1100" dirty="0">
                <a:effectLst/>
                <a:hlinkClick r:id="rId3"/>
              </a:rPr>
              <a:t>10.1109/ACCESS.2020.3000739</a:t>
            </a:r>
            <a:r>
              <a:rPr lang="en-IN" sz="1100" dirty="0">
                <a:effectLst/>
              </a:rPr>
              <a:t>.</a:t>
            </a:r>
          </a:p>
          <a:p>
            <a:pPr algn="just"/>
            <a:endParaRPr lang="en-IN" sz="1100" dirty="0">
              <a:effectLst/>
            </a:endParaRPr>
          </a:p>
          <a:p>
            <a:pPr algn="just"/>
            <a:r>
              <a:rPr lang="en-IN" sz="1100" dirty="0">
                <a:effectLst/>
              </a:rPr>
              <a:t>[9]   A. Jeyapriya and C. S. K. Selvi, “Extracting aspects and mining opinions in product reviews using supervised learning algorithm,” in </a:t>
            </a:r>
            <a:r>
              <a:rPr lang="en-IN" sz="1100" i="1" dirty="0">
                <a:effectLst/>
              </a:rPr>
              <a:t>2015 2nd International Conference on Electronics and Communication Systems (ICECS)</a:t>
            </a:r>
            <a:r>
              <a:rPr lang="en-IN" sz="1100" dirty="0">
                <a:effectLst/>
              </a:rPr>
              <a:t>, Feb. 2015, pp. 548–552. doi: </a:t>
            </a:r>
            <a:r>
              <a:rPr lang="en-IN" sz="1100" dirty="0">
                <a:effectLst/>
                <a:hlinkClick r:id="rId4"/>
              </a:rPr>
              <a:t>10.1109/ECS.2015.7124967</a:t>
            </a:r>
            <a:r>
              <a:rPr lang="en-IN" sz="1100" dirty="0">
                <a:effectLst/>
              </a:rPr>
              <a:t>.</a:t>
            </a:r>
          </a:p>
          <a:p>
            <a:pPr algn="just"/>
            <a:endParaRPr lang="en-IN" sz="1100" dirty="0">
              <a:effectLst/>
            </a:endParaRPr>
          </a:p>
          <a:p>
            <a:pPr algn="just"/>
            <a:r>
              <a:rPr lang="en-IN" sz="1100" dirty="0">
                <a:effectLst/>
              </a:rPr>
              <a:t>[10] A. Ghose and P. G. Ipeirotis, “Estimating the Helpfulness and Economic Impact of Product Reviews: Mining Text and Reviewer Characteristics,” </a:t>
            </a:r>
            <a:r>
              <a:rPr lang="en-IN" sz="1100" i="1" dirty="0">
                <a:effectLst/>
              </a:rPr>
              <a:t>IEEE Transactions on Knowledge and Data Engineering</a:t>
            </a:r>
            <a:r>
              <a:rPr lang="en-IN" sz="1100" dirty="0">
                <a:effectLst/>
              </a:rPr>
              <a:t>, vol. 23, no. 10, pp. 1498–1512, Oct. 2011, </a:t>
            </a:r>
            <a:r>
              <a:rPr lang="en-IN" sz="1100" dirty="0" err="1">
                <a:effectLst/>
              </a:rPr>
              <a:t>doi</a:t>
            </a:r>
            <a:r>
              <a:rPr lang="en-IN" sz="1100" dirty="0">
                <a:effectLst/>
              </a:rPr>
              <a:t>: </a:t>
            </a:r>
            <a:r>
              <a:rPr lang="en-IN" sz="1100" dirty="0">
                <a:effectLst/>
                <a:hlinkClick r:id="rId5"/>
              </a:rPr>
              <a:t>10.1109/TKDE.2010.188</a:t>
            </a:r>
            <a:r>
              <a:rPr lang="en-IN" sz="1100" dirty="0">
                <a:effectLst/>
              </a:rPr>
              <a:t>.</a:t>
            </a:r>
          </a:p>
          <a:p>
            <a:pPr algn="just"/>
            <a:endParaRPr lang="en-IN" sz="1100" dirty="0">
              <a:effectLst/>
            </a:endParaRPr>
          </a:p>
          <a:p>
            <a:pPr algn="just"/>
            <a:r>
              <a:rPr lang="en-IN" sz="1100" dirty="0">
                <a:effectLst/>
              </a:rPr>
              <a:t>[11] Z. Gao, A. Feng, X. Song, and X. Wu, “Target-Dependent Sentiment Classification With BERT,” </a:t>
            </a:r>
            <a:r>
              <a:rPr lang="en-IN" sz="1100" i="1" dirty="0">
                <a:effectLst/>
              </a:rPr>
              <a:t>IEEE Access</a:t>
            </a:r>
            <a:r>
              <a:rPr lang="en-IN" sz="1100" dirty="0">
                <a:effectLst/>
              </a:rPr>
              <a:t>, vol. 7, pp. 154290–154299, 2019, doi: </a:t>
            </a:r>
            <a:r>
              <a:rPr lang="en-IN" sz="1100" dirty="0">
                <a:effectLst/>
                <a:hlinkClick r:id="rId6"/>
              </a:rPr>
              <a:t>10.1109/ACCESS.2019.2946594</a:t>
            </a:r>
            <a:r>
              <a:rPr lang="en-IN" sz="1100" dirty="0">
                <a:effectLst/>
              </a:rPr>
              <a:t>.</a:t>
            </a:r>
          </a:p>
          <a:p>
            <a:pPr algn="just"/>
            <a:endParaRPr lang="en-IN" sz="1100" dirty="0">
              <a:effectLst/>
            </a:endParaRPr>
          </a:p>
          <a:p>
            <a:pPr algn="just"/>
            <a:r>
              <a:rPr lang="en-IN" sz="1100" dirty="0">
                <a:effectLst/>
              </a:rPr>
              <a:t>[12] W. Che, Y. Zhao, H. Guo, Z. Su, and T. Liu, “Sentence Compression for Aspect-Based Sentiment Analysis,” </a:t>
            </a:r>
            <a:r>
              <a:rPr lang="en-IN" sz="1100" i="1" dirty="0">
                <a:effectLst/>
              </a:rPr>
              <a:t>IEEE/ACM Transactions on Audio, Speech, and Language Processing</a:t>
            </a:r>
            <a:r>
              <a:rPr lang="en-IN" sz="1100" dirty="0">
                <a:effectLst/>
              </a:rPr>
              <a:t>, vol. 23, no. 12, pp. 2111–2124, Dec. 2015, </a:t>
            </a:r>
            <a:r>
              <a:rPr lang="en-IN" sz="1100" dirty="0" err="1">
                <a:effectLst/>
              </a:rPr>
              <a:t>doi</a:t>
            </a:r>
            <a:r>
              <a:rPr lang="en-IN" sz="1100" dirty="0">
                <a:effectLst/>
              </a:rPr>
              <a:t>: </a:t>
            </a:r>
            <a:r>
              <a:rPr lang="en-IN" sz="1100" dirty="0">
                <a:effectLst/>
                <a:hlinkClick r:id="rId7"/>
              </a:rPr>
              <a:t>10.1109/TASLP.2015.2443982</a:t>
            </a:r>
            <a:r>
              <a:rPr lang="en-IN" sz="1100" dirty="0">
                <a:effectLst/>
              </a:rPr>
              <a:t>.</a:t>
            </a:r>
          </a:p>
        </p:txBody>
      </p:sp>
    </p:spTree>
    <p:extLst>
      <p:ext uri="{BB962C8B-B14F-4D97-AF65-F5344CB8AC3E}">
        <p14:creationId xmlns:p14="http://schemas.microsoft.com/office/powerpoint/2010/main" val="1382910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30"/>
          <p:cNvSpPr/>
          <p:nvPr/>
        </p:nvSpPr>
        <p:spPr>
          <a:xfrm>
            <a:off x="0" y="0"/>
            <a:ext cx="9144000" cy="488315"/>
          </a:xfrm>
          <a:custGeom>
            <a:avLst/>
            <a:gdLst/>
            <a:ahLst/>
            <a:cxnLst/>
            <a:rect l="l" t="t" r="r" b="b"/>
            <a:pathLst>
              <a:path w="9144000" h="488315" extrusionOk="0">
                <a:moveTo>
                  <a:pt x="9143999" y="487799"/>
                </a:moveTo>
                <a:lnTo>
                  <a:pt x="0" y="487799"/>
                </a:lnTo>
                <a:lnTo>
                  <a:pt x="0" y="0"/>
                </a:lnTo>
                <a:lnTo>
                  <a:pt x="9143999" y="0"/>
                </a:lnTo>
                <a:lnTo>
                  <a:pt x="9143999" y="487799"/>
                </a:lnTo>
                <a:close/>
              </a:path>
            </a:pathLst>
          </a:custGeom>
          <a:solidFill>
            <a:srgbClr val="E9EDE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3" name="Google Shape;183;p30"/>
          <p:cNvGrpSpPr/>
          <p:nvPr/>
        </p:nvGrpSpPr>
        <p:grpSpPr>
          <a:xfrm>
            <a:off x="830391" y="1191255"/>
            <a:ext cx="746284" cy="46355"/>
            <a:chOff x="830391" y="1191255"/>
            <a:chExt cx="746284" cy="46355"/>
          </a:xfrm>
        </p:grpSpPr>
        <p:sp>
          <p:nvSpPr>
            <p:cNvPr id="184" name="Google Shape;184;p30"/>
            <p:cNvSpPr/>
            <p:nvPr/>
          </p:nvSpPr>
          <p:spPr>
            <a:xfrm>
              <a:off x="1203295" y="1191255"/>
              <a:ext cx="373380" cy="46355"/>
            </a:xfrm>
            <a:custGeom>
              <a:avLst/>
              <a:gdLst/>
              <a:ahLst/>
              <a:cxnLst/>
              <a:rect l="l" t="t" r="r" b="b"/>
              <a:pathLst>
                <a:path w="373380" h="46355" extrusionOk="0">
                  <a:moveTo>
                    <a:pt x="372859" y="45826"/>
                  </a:moveTo>
                  <a:lnTo>
                    <a:pt x="0" y="45826"/>
                  </a:lnTo>
                  <a:lnTo>
                    <a:pt x="0" y="0"/>
                  </a:lnTo>
                  <a:lnTo>
                    <a:pt x="372859" y="0"/>
                  </a:lnTo>
                  <a:lnTo>
                    <a:pt x="372859" y="45826"/>
                  </a:lnTo>
                  <a:close/>
                </a:path>
              </a:pathLst>
            </a:custGeom>
            <a:solidFill>
              <a:srgbClr val="EB55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30"/>
            <p:cNvSpPr/>
            <p:nvPr/>
          </p:nvSpPr>
          <p:spPr>
            <a:xfrm>
              <a:off x="830391" y="1191255"/>
              <a:ext cx="376555" cy="46355"/>
            </a:xfrm>
            <a:custGeom>
              <a:avLst/>
              <a:gdLst/>
              <a:ahLst/>
              <a:cxnLst/>
              <a:rect l="l" t="t" r="r" b="b"/>
              <a:pathLst>
                <a:path w="376555" h="46355" extrusionOk="0">
                  <a:moveTo>
                    <a:pt x="376012" y="45826"/>
                  </a:moveTo>
                  <a:lnTo>
                    <a:pt x="0" y="45826"/>
                  </a:lnTo>
                  <a:lnTo>
                    <a:pt x="0" y="0"/>
                  </a:lnTo>
                  <a:lnTo>
                    <a:pt x="376012" y="0"/>
                  </a:lnTo>
                  <a:lnTo>
                    <a:pt x="376012" y="45826"/>
                  </a:lnTo>
                  <a:close/>
                </a:path>
              </a:pathLst>
            </a:custGeom>
            <a:solidFill>
              <a:srgbClr val="1A998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6" name="Google Shape;186;p30"/>
          <p:cNvSpPr txBox="1">
            <a:spLocks noGrp="1"/>
          </p:cNvSpPr>
          <p:nvPr>
            <p:ph type="title"/>
          </p:nvPr>
        </p:nvSpPr>
        <p:spPr>
          <a:xfrm>
            <a:off x="3211512" y="2571750"/>
            <a:ext cx="2720976" cy="510396"/>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3200"/>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761999" y="694712"/>
            <a:ext cx="3388500" cy="372000"/>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Problem Definition</a:t>
            </a:r>
            <a:endParaRPr sz="2300"/>
          </a:p>
        </p:txBody>
      </p:sp>
      <p:sp>
        <p:nvSpPr>
          <p:cNvPr id="63" name="Google Shape;63;p9"/>
          <p:cNvSpPr txBox="1"/>
          <p:nvPr/>
        </p:nvSpPr>
        <p:spPr>
          <a:xfrm>
            <a:off x="761999" y="1847030"/>
            <a:ext cx="5442099"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Develop a system to analyze customer reviews of Amazon products, extract different aspects mentioned in reviews (quality, design, usability, durability, etc.), retrieve opinion reviews for each aspect, calculate a rating for each aspect of each product, and rank products based on those aspects.</a:t>
            </a:r>
            <a:endParaRPr sz="18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802474" y="666750"/>
            <a:ext cx="3083725"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Motivation</a:t>
            </a:r>
            <a:endParaRPr sz="2300"/>
          </a:p>
        </p:txBody>
      </p:sp>
      <p:sp>
        <p:nvSpPr>
          <p:cNvPr id="69" name="Google Shape;69;p10"/>
          <p:cNvSpPr txBox="1"/>
          <p:nvPr/>
        </p:nvSpPr>
        <p:spPr>
          <a:xfrm>
            <a:off x="401249" y="1540500"/>
            <a:ext cx="8341500" cy="178506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a:pPr>
            <a:r>
              <a:rPr lang="en-US" sz="1600" b="1" dirty="0">
                <a:solidFill>
                  <a:schemeClr val="dk1"/>
                </a:solidFill>
                <a:latin typeface="Calibri"/>
                <a:ea typeface="Calibri"/>
                <a:cs typeface="Calibri"/>
                <a:sym typeface="Calibri"/>
              </a:rPr>
              <a:t>To Improve Customer Satisfaction: </a:t>
            </a:r>
            <a:r>
              <a:rPr lang="en-US" sz="1600" dirty="0">
                <a:solidFill>
                  <a:schemeClr val="dk1"/>
                </a:solidFill>
                <a:latin typeface="Calibri"/>
                <a:ea typeface="Calibri"/>
                <a:cs typeface="Calibri"/>
                <a:sym typeface="Calibri"/>
              </a:rPr>
              <a:t>The overall review of a particular product often leads to customer dissatisfaction and does not portray a better picture of product in terms of quality.</a:t>
            </a:r>
          </a:p>
          <a:p>
            <a:pPr marL="342900" marR="0" lvl="0" indent="-342900" algn="l" rtl="0">
              <a:spcBef>
                <a:spcPts val="0"/>
              </a:spcBef>
              <a:spcAft>
                <a:spcPts val="0"/>
              </a:spcAft>
              <a:buClr>
                <a:schemeClr val="dk1"/>
              </a:buClr>
              <a:buSzPts val="1600"/>
              <a:buFont typeface="Calibri"/>
              <a:buAutoNum type="arabicPeriod"/>
            </a:pPr>
            <a:endParaRPr lang="en-US" sz="16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a:pPr>
            <a:r>
              <a:rPr lang="en-US" sz="1600" b="1" dirty="0">
                <a:solidFill>
                  <a:schemeClr val="dk1"/>
                </a:solidFill>
                <a:latin typeface="Calibri"/>
                <a:ea typeface="Calibri"/>
                <a:cs typeface="Calibri"/>
                <a:sym typeface="Calibri"/>
              </a:rPr>
              <a:t>Product Evaluation at Granular Level: </a:t>
            </a:r>
            <a:r>
              <a:rPr lang="en-US" sz="1600" dirty="0">
                <a:solidFill>
                  <a:schemeClr val="dk1"/>
                </a:solidFill>
                <a:latin typeface="Calibri"/>
                <a:ea typeface="Calibri"/>
                <a:cs typeface="Calibri"/>
                <a:sym typeface="Calibri"/>
              </a:rPr>
              <a:t>Often customers want to focus on one or two particular features of a product rather than considering the overall rating of that product.</a:t>
            </a:r>
          </a:p>
          <a:p>
            <a:pPr marL="342900" marR="0" lvl="0" indent="-342900" algn="l" rtl="0">
              <a:spcBef>
                <a:spcPts val="0"/>
              </a:spcBef>
              <a:spcAft>
                <a:spcPts val="0"/>
              </a:spcAft>
              <a:buClr>
                <a:schemeClr val="dk1"/>
              </a:buClr>
              <a:buSzPts val="1600"/>
              <a:buFont typeface="Calibri"/>
              <a:buAutoNum type="arabicPeriod"/>
            </a:pPr>
            <a:endParaRPr lang="en-US" dirty="0">
              <a:ea typeface="Calibri"/>
            </a:endParaRPr>
          </a:p>
          <a:p>
            <a:pPr marL="342900" marR="0" lvl="0" indent="-342900" algn="l" rtl="0">
              <a:spcBef>
                <a:spcPts val="0"/>
              </a:spcBef>
              <a:spcAft>
                <a:spcPts val="0"/>
              </a:spcAft>
              <a:buClr>
                <a:schemeClr val="dk1"/>
              </a:buClr>
              <a:buSzPts val="1600"/>
              <a:buFont typeface="Calibri"/>
              <a:buAutoNum type="arabicPeriod"/>
            </a:pPr>
            <a:r>
              <a:rPr lang="en-US" sz="1600" b="1" dirty="0">
                <a:solidFill>
                  <a:schemeClr val="dk1"/>
                </a:solidFill>
                <a:latin typeface="Calibri"/>
                <a:ea typeface="Calibri"/>
                <a:cs typeface="Calibri"/>
                <a:sym typeface="Calibri"/>
              </a:rPr>
              <a:t>Improved Decision Making: </a:t>
            </a:r>
            <a:r>
              <a:rPr lang="en-US" sz="1600" dirty="0">
                <a:solidFill>
                  <a:schemeClr val="dk1"/>
                </a:solidFill>
                <a:latin typeface="Calibri"/>
                <a:ea typeface="Calibri"/>
                <a:cs typeface="Calibri"/>
                <a:sym typeface="Calibri"/>
              </a:rPr>
              <a:t>Help customers choose a product that serves their needs better.</a:t>
            </a:r>
            <a:endParaRPr sz="16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02474" y="666750"/>
            <a:ext cx="3083725"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Challenges</a:t>
            </a:r>
            <a:endParaRPr sz="2300"/>
          </a:p>
        </p:txBody>
      </p:sp>
      <p:sp>
        <p:nvSpPr>
          <p:cNvPr id="75" name="Google Shape;75;p11"/>
          <p:cNvSpPr txBox="1"/>
          <p:nvPr/>
        </p:nvSpPr>
        <p:spPr>
          <a:xfrm>
            <a:off x="802474" y="1694400"/>
            <a:ext cx="7884300" cy="2585283"/>
          </a:xfrm>
          <a:prstGeom prst="rect">
            <a:avLst/>
          </a:prstGeom>
          <a:noFill/>
          <a:ln>
            <a:noFill/>
          </a:ln>
        </p:spPr>
        <p:txBody>
          <a:bodyPr spcFirstLastPara="1" wrap="square" lIns="91425" tIns="45700" rIns="91425" bIns="45700" anchor="t" anchorCtr="0">
            <a:spAutoFit/>
          </a:bodyPr>
          <a:lstStyle/>
          <a:p>
            <a:pPr marL="457200" marR="0" lvl="0" indent="-342900" algn="l" rtl="0">
              <a:lnSpc>
                <a:spcPct val="150000"/>
              </a:lnSpc>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Dynamic Extraction of Aspects. Bigrams like “battery life”, “camera quality” are tricky to detect and bigrams does not always give complete picture.</a:t>
            </a:r>
            <a:endParaRPr sz="1800" dirty="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Not all Aspects are unigram or bigram words.</a:t>
            </a:r>
            <a:endParaRPr sz="1800" dirty="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Presence of inversion words. For example, “not so good camera”.</a:t>
            </a:r>
            <a:endParaRPr sz="1800" dirty="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Absence of all the Aspects in the customer reviews.</a:t>
            </a:r>
            <a:endParaRPr sz="1800" dirty="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Presence of biased reviews.</a:t>
            </a:r>
            <a:endParaRPr sz="2000"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802475" y="673771"/>
            <a:ext cx="7539000" cy="354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300">
                <a:solidFill>
                  <a:srgbClr val="1A1A1A"/>
                </a:solidFill>
              </a:rPr>
              <a:t>Related Work and Methods</a:t>
            </a:r>
            <a:endParaRPr/>
          </a:p>
        </p:txBody>
      </p:sp>
      <p:sp>
        <p:nvSpPr>
          <p:cNvPr id="81" name="Google Shape;81;p12"/>
          <p:cNvSpPr txBox="1">
            <a:spLocks noGrp="1"/>
          </p:cNvSpPr>
          <p:nvPr>
            <p:ph type="body" idx="1"/>
          </p:nvPr>
        </p:nvSpPr>
        <p:spPr>
          <a:xfrm>
            <a:off x="802475" y="1436091"/>
            <a:ext cx="7539000" cy="3497881"/>
          </a:xfrm>
          <a:prstGeom prst="rect">
            <a:avLst/>
          </a:prstGeom>
        </p:spPr>
        <p:txBody>
          <a:bodyPr spcFirstLastPara="1" wrap="square" lIns="0" tIns="0" rIns="0" bIns="0"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1400" dirty="0"/>
              <a:t>Based on available literature there are 3 primary methodologies in Aspect Based Opinion Mining:</a:t>
            </a:r>
            <a:endParaRPr sz="1400" dirty="0"/>
          </a:p>
          <a:p>
            <a:pPr marL="0" lvl="0" indent="0" algn="just"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1.</a:t>
            </a:r>
            <a:r>
              <a:rPr lang="en-US" sz="1400" b="1" dirty="0"/>
              <a:t>Vocabulary-based approaches:</a:t>
            </a:r>
            <a:endParaRPr sz="1400" b="1" dirty="0"/>
          </a:p>
          <a:p>
            <a:pPr marL="0" lvl="0" indent="0" algn="just" rtl="0">
              <a:lnSpc>
                <a:spcPct val="115000"/>
              </a:lnSpc>
              <a:spcBef>
                <a:spcPts val="0"/>
              </a:spcBef>
              <a:spcAft>
                <a:spcPts val="0"/>
              </a:spcAft>
              <a:buClr>
                <a:schemeClr val="dk1"/>
              </a:buClr>
              <a:buSzPts val="1100"/>
              <a:buFont typeface="Arial"/>
              <a:buNone/>
            </a:pPr>
            <a:r>
              <a:rPr lang="en-US" sz="1400" dirty="0"/>
              <a:t>         	Rely on pre-defined sentiment lexicons or dictionaries. simple and computationally efficient, but cannot capture nuances in text like sarcasm, irony, etc.</a:t>
            </a:r>
          </a:p>
          <a:p>
            <a:pPr marL="0" lvl="0" indent="0" algn="just" rtl="0">
              <a:lnSpc>
                <a:spcPct val="115000"/>
              </a:lnSpc>
              <a:spcBef>
                <a:spcPts val="0"/>
              </a:spcBef>
              <a:spcAft>
                <a:spcPts val="0"/>
              </a:spcAft>
              <a:buClr>
                <a:schemeClr val="dk1"/>
              </a:buClr>
              <a:buSzPts val="1100"/>
              <a:buFont typeface="Arial"/>
              <a:buNone/>
            </a:pPr>
            <a:endParaRPr sz="1400" dirty="0"/>
          </a:p>
          <a:p>
            <a:pPr marL="0" lvl="0" indent="0" algn="just"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2.</a:t>
            </a:r>
            <a:r>
              <a:rPr lang="en-US" sz="1400" b="1" dirty="0"/>
              <a:t>Machine learning-based approaches:</a:t>
            </a:r>
            <a:endParaRPr sz="1400" b="1" dirty="0"/>
          </a:p>
          <a:p>
            <a:pPr marL="0" lvl="0" indent="0" algn="just" rtl="0">
              <a:lnSpc>
                <a:spcPct val="115000"/>
              </a:lnSpc>
              <a:spcBef>
                <a:spcPts val="0"/>
              </a:spcBef>
              <a:spcAft>
                <a:spcPts val="0"/>
              </a:spcAft>
              <a:buClr>
                <a:schemeClr val="dk1"/>
              </a:buClr>
              <a:buSzPts val="1100"/>
              <a:buFont typeface="Arial"/>
              <a:buNone/>
            </a:pPr>
            <a:r>
              <a:rPr lang="en-US" sz="1400" dirty="0"/>
              <a:t>         	Supervised or unsupervised machine learning algorithms to automatically learn the sentiment polarity of opinions expressed towards specific aspects. Require a large amount of labelled data</a:t>
            </a:r>
          </a:p>
          <a:p>
            <a:pPr marL="0" lvl="0" indent="0" algn="just" rtl="0">
              <a:lnSpc>
                <a:spcPct val="115000"/>
              </a:lnSpc>
              <a:spcBef>
                <a:spcPts val="0"/>
              </a:spcBef>
              <a:spcAft>
                <a:spcPts val="0"/>
              </a:spcAft>
              <a:buClr>
                <a:schemeClr val="dk1"/>
              </a:buClr>
              <a:buSzPts val="1100"/>
              <a:buFont typeface="Arial"/>
              <a:buNone/>
            </a:pPr>
            <a:endParaRPr sz="1400" dirty="0"/>
          </a:p>
          <a:p>
            <a:pPr marL="0" lvl="0" indent="0" algn="just"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3.</a:t>
            </a:r>
            <a:r>
              <a:rPr lang="en-US" sz="1400" b="1" dirty="0"/>
              <a:t>Hybrid approaches:</a:t>
            </a:r>
            <a:endParaRPr sz="1400" b="1" dirty="0"/>
          </a:p>
          <a:p>
            <a:pPr marL="0" lvl="0" indent="0" algn="just" rtl="0">
              <a:lnSpc>
                <a:spcPct val="115000"/>
              </a:lnSpc>
              <a:spcBef>
                <a:spcPts val="0"/>
              </a:spcBef>
              <a:spcAft>
                <a:spcPts val="0"/>
              </a:spcAft>
              <a:buClr>
                <a:schemeClr val="dk1"/>
              </a:buClr>
              <a:buSzPts val="1100"/>
              <a:buFont typeface="Arial"/>
              <a:buNone/>
            </a:pPr>
            <a:r>
              <a:rPr lang="en-US" sz="1400" dirty="0"/>
              <a:t>         	Combination of both vocabulary-based and machine learning-based approaches to improve the accuracy of sentiment analysis</a:t>
            </a:r>
            <a:endParaRPr sz="1400" dirty="0"/>
          </a:p>
          <a:p>
            <a:pPr marL="0" lvl="0" indent="0" algn="l"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802475" y="673771"/>
            <a:ext cx="7539000" cy="354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300">
                <a:solidFill>
                  <a:srgbClr val="1A1A1A"/>
                </a:solidFill>
              </a:rPr>
              <a:t>Related Work and Methods</a:t>
            </a:r>
            <a:endParaRPr/>
          </a:p>
        </p:txBody>
      </p:sp>
      <p:sp>
        <p:nvSpPr>
          <p:cNvPr id="87" name="Google Shape;87;p13"/>
          <p:cNvSpPr txBox="1">
            <a:spLocks noGrp="1"/>
          </p:cNvSpPr>
          <p:nvPr>
            <p:ph type="body" idx="1"/>
          </p:nvPr>
        </p:nvSpPr>
        <p:spPr>
          <a:xfrm>
            <a:off x="802475" y="1410123"/>
            <a:ext cx="7539000" cy="2941500"/>
          </a:xfrm>
          <a:prstGeom prst="rect">
            <a:avLst/>
          </a:prstGeom>
        </p:spPr>
        <p:txBody>
          <a:bodyPr spcFirstLastPara="1" wrap="square" lIns="0" tIns="0" rIns="0" bIns="0"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1400" b="1"/>
              <a:t>LDA:</a:t>
            </a:r>
            <a:endParaRPr sz="1400" b="1"/>
          </a:p>
          <a:p>
            <a:pPr marL="0" lvl="0" indent="0" algn="just" rtl="0">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sz="1400"/>
              <a:t>LDA is a topic modeling technique used to identify topics in a set of documents. "Sentic LDA" is a novel technique that combines LDA with SenticNet to improve sentiment analysis for aspect-based analysis. It was evaluated on three benchmark datasets and achieved high F1-scores.</a:t>
            </a:r>
            <a:endParaRPr sz="1400"/>
          </a:p>
          <a:p>
            <a:pPr marL="0" lvl="0" indent="0" algn="just" rtl="0">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sz="1400"/>
              <a:t>Sentic LDA was evaluated on three benchmark datasets, SemEval 2014, SemEval 2015, and SemEval 2016 and it achieved an F1-score of 79.33%, 73.98%, and 67.75% respectively.</a:t>
            </a:r>
            <a:endParaRPr sz="1400"/>
          </a:p>
          <a:p>
            <a:pPr marL="0" lvl="0" indent="0" algn="just" rtl="0">
              <a:lnSpc>
                <a:spcPct val="115000"/>
              </a:lnSpc>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n-US" sz="1400" b="1"/>
              <a:t>BERT:</a:t>
            </a:r>
            <a:endParaRPr sz="1400" b="1"/>
          </a:p>
          <a:p>
            <a:pPr marL="0" lvl="0" indent="0" algn="just" rtl="0">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sz="1400"/>
              <a:t>The paper "Target-Dependent Sentiment Classification With BERT" introduces BERT, a pre-training technique for language representation models. The fine-tuned BERT model was pre-trained on SemEval-2014 Task 4 dataset and achieved an F1 Score of 81.4%, outperforming traditional methods.</a:t>
            </a:r>
            <a:endParaRPr sz="1400"/>
          </a:p>
          <a:p>
            <a:pPr marL="0" lvl="0" indent="0" algn="l" rtl="0">
              <a:spcBef>
                <a:spcPts val="0"/>
              </a:spcBef>
              <a:spcAft>
                <a:spcPts val="0"/>
              </a:spcAft>
              <a:buNone/>
            </a:pP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02475" y="673771"/>
            <a:ext cx="7539000" cy="354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300">
                <a:solidFill>
                  <a:srgbClr val="1A1A1A"/>
                </a:solidFill>
              </a:rPr>
              <a:t>Related Work and Methods</a:t>
            </a:r>
            <a:endParaRPr/>
          </a:p>
        </p:txBody>
      </p:sp>
      <p:sp>
        <p:nvSpPr>
          <p:cNvPr id="93" name="Google Shape;93;p14"/>
          <p:cNvSpPr txBox="1">
            <a:spLocks noGrp="1"/>
          </p:cNvSpPr>
          <p:nvPr>
            <p:ph type="body" idx="1"/>
          </p:nvPr>
        </p:nvSpPr>
        <p:spPr>
          <a:xfrm>
            <a:off x="802475" y="1674337"/>
            <a:ext cx="7539000" cy="2693700"/>
          </a:xfrm>
          <a:prstGeom prst="rect">
            <a:avLst/>
          </a:prstGeom>
        </p:spPr>
        <p:txBody>
          <a:bodyPr spcFirstLastPara="1" wrap="square" lIns="0" tIns="0" rIns="0" bIns="0"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1400" b="1" dirty="0"/>
              <a:t>OPINE:</a:t>
            </a:r>
            <a:endParaRPr sz="1400" b="1" dirty="0"/>
          </a:p>
          <a:p>
            <a:pPr marL="0" lvl="0" indent="0" algn="just"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dirty="0"/>
              <a:t>OPINE is an Opinion Inference Engine proposed for extracting product features and opinions from online reviews. It uses a statistical approach based on PMI to identify sentiments expressed towards features. OPINE outperforms traditional vocabulary-based approaches, achieving F1-scores of 77.7% and 75.3% on two datasets of digital camera and hotel reviews, respectively.</a:t>
            </a:r>
            <a:endParaRPr sz="1400" dirty="0"/>
          </a:p>
          <a:p>
            <a:pPr marL="0" lvl="0" indent="0" algn="just" rtl="0">
              <a:lnSpc>
                <a:spcPct val="115000"/>
              </a:lnSpc>
              <a:spcBef>
                <a:spcPts val="0"/>
              </a:spcBef>
              <a:spcAft>
                <a:spcPts val="0"/>
              </a:spcAft>
              <a:buClr>
                <a:schemeClr val="dk1"/>
              </a:buClr>
              <a:buSzPts val="1100"/>
              <a:buFont typeface="Arial"/>
              <a:buNone/>
            </a:pPr>
            <a:endParaRPr sz="1400" dirty="0"/>
          </a:p>
          <a:p>
            <a:pPr marL="0" lvl="0" indent="0" algn="just" rtl="0">
              <a:lnSpc>
                <a:spcPct val="115000"/>
              </a:lnSpc>
              <a:spcBef>
                <a:spcPts val="0"/>
              </a:spcBef>
              <a:spcAft>
                <a:spcPts val="0"/>
              </a:spcAft>
              <a:buClr>
                <a:schemeClr val="dk1"/>
              </a:buClr>
              <a:buSzPts val="1100"/>
              <a:buFont typeface="Arial"/>
              <a:buNone/>
            </a:pPr>
            <a:r>
              <a:rPr lang="en-US" sz="1400" b="1" dirty="0"/>
              <a:t>Lexicon Based Approaches:</a:t>
            </a:r>
            <a:endParaRPr sz="1400" b="1" dirty="0"/>
          </a:p>
          <a:p>
            <a:pPr marL="0" lvl="0" indent="0" algn="just"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dirty="0"/>
              <a:t>A traditional method with a pre-defined sentiment lexicon or dictionary to determine the sentiment polarity of the words or phrases related to a particular aspect in a text [1] </a:t>
            </a:r>
            <a:endParaRPr sz="1400" dirty="0"/>
          </a:p>
          <a:p>
            <a:pPr marL="0" lvl="0" indent="0" algn="just"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dirty="0"/>
              <a:t>Contains a Bag of Words with their corresponding polarities called as lexicon [1]</a:t>
            </a:r>
            <a:endParaRPr sz="1400" dirty="0"/>
          </a:p>
          <a:p>
            <a:pPr marL="0" lvl="0" indent="0" algn="l" rtl="0">
              <a:spcBef>
                <a:spcPts val="0"/>
              </a:spcBef>
              <a:spcAft>
                <a:spcPts val="0"/>
              </a:spcAft>
              <a:buNone/>
            </a:pP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02474" y="666750"/>
            <a:ext cx="3083725" cy="371897"/>
          </a:xfrm>
          <a:prstGeom prst="rect">
            <a:avLst/>
          </a:prstGeom>
          <a:noFill/>
          <a:ln>
            <a:noFill/>
          </a:ln>
        </p:spPr>
        <p:txBody>
          <a:bodyPr spcFirstLastPara="1" wrap="square" lIns="0" tIns="17775" rIns="0" bIns="0" anchor="t" anchorCtr="0">
            <a:spAutoFit/>
          </a:bodyPr>
          <a:lstStyle/>
          <a:p>
            <a:pPr marL="12700" lvl="0" indent="0" algn="l" rtl="0">
              <a:lnSpc>
                <a:spcPct val="100000"/>
              </a:lnSpc>
              <a:spcBef>
                <a:spcPts val="0"/>
              </a:spcBef>
              <a:spcAft>
                <a:spcPts val="0"/>
              </a:spcAft>
              <a:buNone/>
            </a:pPr>
            <a:r>
              <a:rPr lang="en-US" sz="2300"/>
              <a:t>Limitations</a:t>
            </a:r>
            <a:endParaRPr sz="2300"/>
          </a:p>
        </p:txBody>
      </p:sp>
      <p:sp>
        <p:nvSpPr>
          <p:cNvPr id="99" name="Google Shape;99;p15"/>
          <p:cNvSpPr txBox="1"/>
          <p:nvPr/>
        </p:nvSpPr>
        <p:spPr>
          <a:xfrm>
            <a:off x="802474" y="1663650"/>
            <a:ext cx="7884300" cy="18162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Limited Data Availability</a:t>
            </a:r>
            <a:endParaRPr sz="160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Bias in Customer Reviews </a:t>
            </a:r>
            <a:endParaRPr sz="160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Complexity of Natural Language</a:t>
            </a:r>
            <a:endParaRPr sz="160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Lack of appropriate model</a:t>
            </a:r>
            <a:endParaRPr sz="160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Computationally expensive</a:t>
            </a:r>
            <a:endParaRPr sz="1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2028</Words>
  <Application>Microsoft Office PowerPoint</Application>
  <PresentationFormat>On-screen Show (16:9)</PresentationFormat>
  <Paragraphs>133</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Tahoma</vt:lpstr>
      <vt:lpstr>Trebuchet MS</vt:lpstr>
      <vt:lpstr>Noto Sans Symbols</vt:lpstr>
      <vt:lpstr>Calibri</vt:lpstr>
      <vt:lpstr>Office Theme</vt:lpstr>
      <vt:lpstr>Aspect Based Product Review Mining</vt:lpstr>
      <vt:lpstr>Overview</vt:lpstr>
      <vt:lpstr>Problem Definition</vt:lpstr>
      <vt:lpstr>Motivation</vt:lpstr>
      <vt:lpstr>Challenges</vt:lpstr>
      <vt:lpstr>Related Work and Methods</vt:lpstr>
      <vt:lpstr>Related Work and Methods</vt:lpstr>
      <vt:lpstr>Related Work and Methods</vt:lpstr>
      <vt:lpstr>Limitations</vt:lpstr>
      <vt:lpstr>Proposed Solution</vt:lpstr>
      <vt:lpstr>Proposed Methodology</vt:lpstr>
      <vt:lpstr>Proposed System</vt:lpstr>
      <vt:lpstr>Novelty</vt:lpstr>
      <vt:lpstr>PowerPoint Presentation</vt:lpstr>
      <vt:lpstr>PowerPoint Presentation</vt:lpstr>
      <vt:lpstr>PowerPoint Presentation</vt:lpstr>
      <vt:lpstr>PowerPoint Presentation</vt:lpstr>
      <vt:lpstr>PowerPoint Presentation</vt:lpstr>
      <vt:lpstr>Impact</vt:lpstr>
      <vt:lpstr>Results and Evaluation</vt:lpstr>
      <vt:lpstr>PowerPoint Presentation</vt:lpstr>
      <vt:lpstr>Conclusion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Aspect Based Product Review Mining</dc:title>
  <dc:creator>Shreeyash Khalate</dc:creator>
  <cp:lastModifiedBy>Shreeyash Khalate</cp:lastModifiedBy>
  <cp:revision>9</cp:revision>
  <dcterms:modified xsi:type="dcterms:W3CDTF">2023-04-23T17:23:37Z</dcterms:modified>
</cp:coreProperties>
</file>